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8"/>
  </p:notesMasterIdLst>
  <p:handoutMasterIdLst>
    <p:handoutMasterId r:id="rId19"/>
  </p:handoutMasterIdLst>
  <p:sldIdLst>
    <p:sldId id="4660" r:id="rId2"/>
    <p:sldId id="4603" r:id="rId3"/>
    <p:sldId id="4626" r:id="rId4"/>
    <p:sldId id="4604" r:id="rId5"/>
    <p:sldId id="4627" r:id="rId6"/>
    <p:sldId id="4666" r:id="rId7"/>
    <p:sldId id="4615" r:id="rId8"/>
    <p:sldId id="4667" r:id="rId9"/>
    <p:sldId id="4668" r:id="rId10"/>
    <p:sldId id="4669" r:id="rId11"/>
    <p:sldId id="4670" r:id="rId12"/>
    <p:sldId id="4671" r:id="rId13"/>
    <p:sldId id="3359" r:id="rId14"/>
    <p:sldId id="4656" r:id="rId15"/>
    <p:sldId id="4657" r:id="rId16"/>
    <p:sldId id="46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D166181-6EE0-CB81-3E65-29A212A50BCA}" name="Adrian P B" initials="AP" userId="S::adrianb@infinitiresearch.com::821eb0c4-639a-43f4-9694-c2ba6f59d79d" providerId="AD"/>
  <p188:author id="{3C1CE5B8-C50A-5538-91EF-60FA8DD9A5D0}" name="Julie Cano" initials="JC" userId="S::juliec@infinitiresearch.com::f144bc98-18e1-4b12-bfd4-87429cd7c95d" providerId="AD"/>
  <p188:author id="{02DC11F0-44C9-7D11-BA16-A71B480DEF07}" name="Shiwangi Moreshwar Ukey" initials="SU" userId="S::shiwangimoreshwar@infinitiresearch.com::085d2c70-5c5d-4601-9c0d-276ef8c128f6" providerId="AD"/>
  <p188:author id="{E94806F5-F1DD-79F5-3D8D-85F6927CF9C2}" name="Author" initials="A" userId="Author" providerId="None"/>
  <p188:author id="{0649F3FF-4A8D-A200-5449-8E5986F5D146}" name="Syed Saad Anwar" initials="SS" userId="S::syeds@infinitiresearch.com::317afbc1-1954-4e19-a273-b983685f020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BA7"/>
    <a:srgbClr val="0000FF"/>
    <a:srgbClr val="000066"/>
    <a:srgbClr val="C8EBF8"/>
    <a:srgbClr val="91D7F1"/>
    <a:srgbClr val="5AC3E9"/>
    <a:srgbClr val="A0EED6"/>
    <a:srgbClr val="FF6600"/>
    <a:srgbClr val="FFE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4CA9DF-D84D-456F-A903-A109B7055855}" v="1" dt="2025-04-03T14:55:12.9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0" autoAdjust="0"/>
  </p:normalViewPr>
  <p:slideViewPr>
    <p:cSldViewPr snapToGrid="0">
      <p:cViewPr varScale="1">
        <p:scale>
          <a:sx n="74" d="100"/>
          <a:sy n="74" d="100"/>
        </p:scale>
        <p:origin x="732" y="56"/>
      </p:cViewPr>
      <p:guideLst/>
    </p:cSldViewPr>
  </p:slideViewPr>
  <p:notesTextViewPr>
    <p:cViewPr>
      <p:scale>
        <a:sx n="1" d="1"/>
        <a:sy n="1" d="1"/>
      </p:scale>
      <p:origin x="0" y="0"/>
    </p:cViewPr>
  </p:notesTextViewPr>
  <p:notesViewPr>
    <p:cSldViewPr snapToGrid="0">
      <p:cViewPr varScale="1">
        <p:scale>
          <a:sx n="56" d="100"/>
          <a:sy n="56" d="100"/>
        </p:scale>
        <p:origin x="2588" y="5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wangi Ukey" userId="2d56a7a368017960" providerId="LiveId" clId="{D74CA9DF-D84D-456F-A903-A109B7055855}"/>
    <pc:docChg chg="modSld">
      <pc:chgData name="Shiwangi Ukey" userId="2d56a7a368017960" providerId="LiveId" clId="{D74CA9DF-D84D-456F-A903-A109B7055855}" dt="2025-04-03T14:55:12.975" v="0"/>
      <pc:docMkLst>
        <pc:docMk/>
      </pc:docMkLst>
      <pc:sldChg chg="modSp">
        <pc:chgData name="Shiwangi Ukey" userId="2d56a7a368017960" providerId="LiveId" clId="{D74CA9DF-D84D-456F-A903-A109B7055855}" dt="2025-04-03T14:55:12.975" v="0"/>
        <pc:sldMkLst>
          <pc:docMk/>
          <pc:sldMk cId="1348193329" sldId="4604"/>
        </pc:sldMkLst>
        <pc:graphicFrameChg chg="mod">
          <ac:chgData name="Shiwangi Ukey" userId="2d56a7a368017960" providerId="LiveId" clId="{D74CA9DF-D84D-456F-A903-A109B7055855}" dt="2025-04-03T14:55:12.975" v="0"/>
          <ac:graphicFrameMkLst>
            <pc:docMk/>
            <pc:sldMk cId="1348193329" sldId="4604"/>
            <ac:graphicFrameMk id="2" creationId="{0847CB55-E1EA-4BFB-19DE-2D5681C83FEB}"/>
          </ac:graphicFrameMkLst>
        </pc:graphicFrameChg>
      </pc:sldChg>
    </pc:docChg>
  </pc:docChgLst>
  <pc:docChgLst>
    <pc:chgData name="Shiwangi Ukey" userId="2d56a7a368017960" providerId="LiveId" clId="{F438CAD8-AE77-4FF6-B66E-CAE0DFD6A745}"/>
    <pc:docChg chg="custSel modSld">
      <pc:chgData name="Shiwangi Ukey" userId="2d56a7a368017960" providerId="LiveId" clId="{F438CAD8-AE77-4FF6-B66E-CAE0DFD6A745}" dt="2025-02-05T11:23:16.764" v="58" actId="20577"/>
      <pc:docMkLst>
        <pc:docMk/>
      </pc:docMkLst>
      <pc:sldChg chg="modSp mod">
        <pc:chgData name="Shiwangi Ukey" userId="2d56a7a368017960" providerId="LiveId" clId="{F438CAD8-AE77-4FF6-B66E-CAE0DFD6A745}" dt="2025-02-05T11:23:16.764" v="58" actId="20577"/>
        <pc:sldMkLst>
          <pc:docMk/>
          <pc:sldMk cId="4165431714" sldId="4603"/>
        </pc:sldMkLst>
        <pc:graphicFrameChg chg="modGraphic">
          <ac:chgData name="Shiwangi Ukey" userId="2d56a7a368017960" providerId="LiveId" clId="{F438CAD8-AE77-4FF6-B66E-CAE0DFD6A745}" dt="2025-02-05T11:23:16.764" v="58" actId="20577"/>
          <ac:graphicFrameMkLst>
            <pc:docMk/>
            <pc:sldMk cId="4165431714" sldId="4603"/>
            <ac:graphicFrameMk id="2" creationId="{E585C466-234E-D975-689E-188F7DE7DEC4}"/>
          </ac:graphicFrameMkLst>
        </pc:graphicFrameChg>
      </pc:sldChg>
      <pc:sldChg chg="modSp">
        <pc:chgData name="Shiwangi Ukey" userId="2d56a7a368017960" providerId="LiveId" clId="{F438CAD8-AE77-4FF6-B66E-CAE0DFD6A745}" dt="2025-02-05T10:10:20.992" v="50"/>
        <pc:sldMkLst>
          <pc:docMk/>
          <pc:sldMk cId="1348193329" sldId="4604"/>
        </pc:sldMkLst>
        <pc:graphicFrameChg chg="mod">
          <ac:chgData name="Shiwangi Ukey" userId="2d56a7a368017960" providerId="LiveId" clId="{F438CAD8-AE77-4FF6-B66E-CAE0DFD6A745}" dt="2025-02-05T10:10:20.992" v="50"/>
          <ac:graphicFrameMkLst>
            <pc:docMk/>
            <pc:sldMk cId="1348193329" sldId="4604"/>
            <ac:graphicFrameMk id="2" creationId="{0847CB55-E1EA-4BFB-19DE-2D5681C83FEB}"/>
          </ac:graphicFrameMkLst>
        </pc:graphicFrameChg>
      </pc:sldChg>
      <pc:sldChg chg="modSp mod">
        <pc:chgData name="Shiwangi Ukey" userId="2d56a7a368017960" providerId="LiveId" clId="{F438CAD8-AE77-4FF6-B66E-CAE0DFD6A745}" dt="2025-02-05T10:08:21.670" v="31" actId="20577"/>
        <pc:sldMkLst>
          <pc:docMk/>
          <pc:sldMk cId="2194477292" sldId="4615"/>
        </pc:sldMkLst>
      </pc:sldChg>
      <pc:sldChg chg="modSp mod">
        <pc:chgData name="Shiwangi Ukey" userId="2d56a7a368017960" providerId="LiveId" clId="{F438CAD8-AE77-4FF6-B66E-CAE0DFD6A745}" dt="2025-02-05T10:18:26.868" v="57" actId="1076"/>
        <pc:sldMkLst>
          <pc:docMk/>
          <pc:sldMk cId="2673807113" sldId="4660"/>
        </pc:sldMkLst>
        <pc:spChg chg="mod">
          <ac:chgData name="Shiwangi Ukey" userId="2d56a7a368017960" providerId="LiveId" clId="{F438CAD8-AE77-4FF6-B66E-CAE0DFD6A745}" dt="2025-02-05T10:18:26.868" v="57" actId="1076"/>
          <ac:spMkLst>
            <pc:docMk/>
            <pc:sldMk cId="2673807113" sldId="4660"/>
            <ac:spMk id="3" creationId="{6A0955A6-054B-8851-E4EF-660F8BBD7DE7}"/>
          </ac:spMkLst>
        </pc:spChg>
        <pc:spChg chg="mod">
          <ac:chgData name="Shiwangi Ukey" userId="2d56a7a368017960" providerId="LiveId" clId="{F438CAD8-AE77-4FF6-B66E-CAE0DFD6A745}" dt="2025-02-05T10:18:21.380" v="56" actId="1076"/>
          <ac:spMkLst>
            <pc:docMk/>
            <pc:sldMk cId="2673807113" sldId="4660"/>
            <ac:spMk id="6" creationId="{9CD470E5-0964-104C-7A67-10DF5C71C30E}"/>
          </ac:spMkLst>
        </pc:spChg>
        <pc:cxnChg chg="mod">
          <ac:chgData name="Shiwangi Ukey" userId="2d56a7a368017960" providerId="LiveId" clId="{F438CAD8-AE77-4FF6-B66E-CAE0DFD6A745}" dt="2025-02-05T10:18:13.678" v="54" actId="1076"/>
          <ac:cxnSpMkLst>
            <pc:docMk/>
            <pc:sldMk cId="2673807113" sldId="4660"/>
            <ac:cxnSpMk id="5" creationId="{156DA244-B5EB-4482-9F69-638F5FF3251F}"/>
          </ac:cxnSpMkLst>
        </pc:cxnChg>
      </pc:sldChg>
      <pc:sldChg chg="modSp mod">
        <pc:chgData name="Shiwangi Ukey" userId="2d56a7a368017960" providerId="LiveId" clId="{F438CAD8-AE77-4FF6-B66E-CAE0DFD6A745}" dt="2025-02-05T10:08:27.629" v="32" actId="20577"/>
        <pc:sldMkLst>
          <pc:docMk/>
          <pc:sldMk cId="236453477" sldId="4666"/>
        </pc:sldMkLst>
      </pc:sldChg>
      <pc:sldChg chg="modSp mod">
        <pc:chgData name="Shiwangi Ukey" userId="2d56a7a368017960" providerId="LiveId" clId="{F438CAD8-AE77-4FF6-B66E-CAE0DFD6A745}" dt="2025-02-05T10:08:15.295" v="30" actId="20577"/>
        <pc:sldMkLst>
          <pc:docMk/>
          <pc:sldMk cId="3948638706" sldId="4667"/>
        </pc:sldMkLst>
      </pc:sldChg>
      <pc:sldChg chg="modSp mod">
        <pc:chgData name="Shiwangi Ukey" userId="2d56a7a368017960" providerId="LiveId" clId="{F438CAD8-AE77-4FF6-B66E-CAE0DFD6A745}" dt="2025-02-05T10:08:07.403" v="29" actId="20577"/>
        <pc:sldMkLst>
          <pc:docMk/>
          <pc:sldMk cId="2343490041" sldId="4668"/>
        </pc:sldMkLst>
      </pc:sldChg>
      <pc:sldChg chg="modSp mod">
        <pc:chgData name="Shiwangi Ukey" userId="2d56a7a368017960" providerId="LiveId" clId="{F438CAD8-AE77-4FF6-B66E-CAE0DFD6A745}" dt="2025-02-05T10:08:00.630" v="28" actId="20577"/>
        <pc:sldMkLst>
          <pc:docMk/>
          <pc:sldMk cId="1239436473" sldId="4669"/>
        </pc:sldMkLst>
      </pc:sldChg>
      <pc:sldChg chg="modSp mod">
        <pc:chgData name="Shiwangi Ukey" userId="2d56a7a368017960" providerId="LiveId" clId="{F438CAD8-AE77-4FF6-B66E-CAE0DFD6A745}" dt="2025-02-05T10:07:48.570" v="14" actId="20577"/>
        <pc:sldMkLst>
          <pc:docMk/>
          <pc:sldMk cId="820473143" sldId="4670"/>
        </pc:sldMkLst>
      </pc:sldChg>
      <pc:sldChg chg="modSp mod">
        <pc:chgData name="Shiwangi Ukey" userId="2d56a7a368017960" providerId="LiveId" clId="{F438CAD8-AE77-4FF6-B66E-CAE0DFD6A745}" dt="2025-02-05T10:07:38.154" v="0" actId="20577"/>
        <pc:sldMkLst>
          <pc:docMk/>
          <pc:sldMk cId="973201468" sldId="467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0D8103-37AC-4274-92DE-39A164FAC488}" type="doc">
      <dgm:prSet loTypeId="urn:microsoft.com/office/officeart/2005/8/layout/process5" loCatId="process" qsTypeId="urn:microsoft.com/office/officeart/2005/8/quickstyle/simple1" qsCatId="simple" csTypeId="urn:microsoft.com/office/officeart/2005/8/colors/accent2_5" csCatId="accent2" phldr="1"/>
      <dgm:spPr/>
      <dgm:t>
        <a:bodyPr/>
        <a:lstStyle/>
        <a:p>
          <a:endParaRPr lang="en-US"/>
        </a:p>
      </dgm:t>
    </dgm:pt>
    <dgm:pt modelId="{F95DFE2A-5CFC-4880-B8A0-D6A66D151D32}">
      <dgm:prSet phldrT="[Text]" custT="1"/>
      <dgm:spPr>
        <a:xfrm>
          <a:off x="791" y="434501"/>
          <a:ext cx="1688855" cy="1013313"/>
        </a:xfrm>
        <a:prstGeom prst="roundRect">
          <a:avLst>
            <a:gd name="adj" fmla="val 10000"/>
          </a:avLst>
        </a:prstGeom>
        <a:solidFill>
          <a:schemeClr val="accent5">
            <a:lumMod val="20000"/>
            <a:lumOff val="80000"/>
            <a:alpha val="90000"/>
          </a:schemeClr>
        </a:solidFill>
        <a:ln w="12700" cap="flat" cmpd="sng" algn="ctr">
          <a:solidFill>
            <a:schemeClr val="tx1"/>
          </a:solidFill>
          <a:prstDash val="solid"/>
          <a:miter lim="800000"/>
        </a:ln>
        <a:effectLst/>
      </dgm:spPr>
      <dgm:t>
        <a:bodyPr/>
        <a:lstStyle/>
        <a:p>
          <a:pPr>
            <a:buNone/>
          </a:pPr>
          <a:r>
            <a:rPr lang="en-US" sz="1600" b="1" dirty="0">
              <a:solidFill>
                <a:schemeClr val="tx1"/>
              </a:solidFill>
              <a:latin typeface="Calibri" panose="020F0502020204030204"/>
              <a:ea typeface="+mn-ea"/>
              <a:cs typeface="+mn-cs"/>
            </a:rPr>
            <a:t>Establish goals</a:t>
          </a:r>
        </a:p>
      </dgm:t>
    </dgm:pt>
    <dgm:pt modelId="{2467C57B-D5E8-428A-8F85-84B10235D15E}" type="parTrans" cxnId="{28D7B32B-BAB4-439B-B00C-617B05DD7DBD}">
      <dgm:prSet/>
      <dgm:spPr/>
      <dgm:t>
        <a:bodyPr/>
        <a:lstStyle/>
        <a:p>
          <a:endParaRPr lang="en-US" b="1">
            <a:solidFill>
              <a:schemeClr val="tx1"/>
            </a:solidFill>
          </a:endParaRPr>
        </a:p>
      </dgm:t>
    </dgm:pt>
    <dgm:pt modelId="{AE62A4BF-70BF-41F4-94F7-EC7932ECA578}" type="sibTrans" cxnId="{28D7B32B-BAB4-439B-B00C-617B05DD7DBD}">
      <dgm:prSet/>
      <dgm:spPr>
        <a:xfrm>
          <a:off x="1838267" y="731739"/>
          <a:ext cx="358037" cy="418836"/>
        </a:xfrm>
        <a:prstGeom prst="rightArrow">
          <a:avLst>
            <a:gd name="adj1" fmla="val 60000"/>
            <a:gd name="adj2" fmla="val 50000"/>
          </a:avLst>
        </a:prstGeom>
        <a:solidFill>
          <a:schemeClr val="accent1"/>
        </a:solidFill>
        <a:ln>
          <a:noFill/>
        </a:ln>
        <a:effectLst/>
      </dgm:spPr>
      <dgm:t>
        <a:bodyPr/>
        <a:lstStyle/>
        <a:p>
          <a:pPr>
            <a:buNone/>
          </a:pPr>
          <a:endParaRPr lang="en-US" b="1">
            <a:solidFill>
              <a:schemeClr val="tx1"/>
            </a:solidFill>
            <a:latin typeface="Calibri" panose="020F0502020204030204"/>
            <a:ea typeface="+mn-ea"/>
            <a:cs typeface="+mn-cs"/>
          </a:endParaRPr>
        </a:p>
      </dgm:t>
    </dgm:pt>
    <dgm:pt modelId="{50AACE04-6E84-4009-8C80-24870515936F}">
      <dgm:prSet phldrT="[Text]" custT="1"/>
      <dgm:spPr>
        <a:xfrm>
          <a:off x="2365190" y="434501"/>
          <a:ext cx="1688855" cy="1013313"/>
        </a:xfrm>
        <a:prstGeom prst="roundRect">
          <a:avLst>
            <a:gd name="adj" fmla="val 10000"/>
          </a:avLst>
        </a:prstGeom>
        <a:solidFill>
          <a:schemeClr val="accent5">
            <a:lumMod val="60000"/>
            <a:lumOff val="40000"/>
            <a:alpha val="76667"/>
          </a:schemeClr>
        </a:solidFill>
        <a:ln w="12700" cap="flat" cmpd="sng" algn="ctr">
          <a:solidFill>
            <a:schemeClr val="tx1"/>
          </a:solidFill>
          <a:prstDash val="solid"/>
          <a:miter lim="800000"/>
        </a:ln>
        <a:effectLst/>
      </dgm:spPr>
      <dgm:t>
        <a:bodyPr/>
        <a:lstStyle/>
        <a:p>
          <a:pPr>
            <a:buNone/>
          </a:pPr>
          <a:r>
            <a:rPr lang="en-US" sz="1800" b="1" dirty="0">
              <a:solidFill>
                <a:schemeClr val="tx1"/>
              </a:solidFill>
              <a:latin typeface="Calibri" panose="020F0502020204030204"/>
              <a:ea typeface="+mn-ea"/>
              <a:cs typeface="+mn-cs"/>
            </a:rPr>
            <a:t>Develop strategic roadmap</a:t>
          </a:r>
        </a:p>
      </dgm:t>
    </dgm:pt>
    <dgm:pt modelId="{D7B1E06E-CBCC-4E73-8ABD-3CD9D4667CC4}" type="parTrans" cxnId="{78D4810C-AB8E-4A1D-8E99-7EC838436D17}">
      <dgm:prSet/>
      <dgm:spPr/>
      <dgm:t>
        <a:bodyPr/>
        <a:lstStyle/>
        <a:p>
          <a:endParaRPr lang="en-US" b="1">
            <a:solidFill>
              <a:schemeClr val="tx1"/>
            </a:solidFill>
          </a:endParaRPr>
        </a:p>
      </dgm:t>
    </dgm:pt>
    <dgm:pt modelId="{D535A0CE-290C-434E-99CC-8783B5FD8052}" type="sibTrans" cxnId="{78D4810C-AB8E-4A1D-8E99-7EC838436D17}">
      <dgm:prSet/>
      <dgm:spPr>
        <a:xfrm rot="5400000">
          <a:off x="3030599" y="1566034"/>
          <a:ext cx="358037" cy="418836"/>
        </a:xfrm>
        <a:prstGeom prst="rightArrow">
          <a:avLst>
            <a:gd name="adj1" fmla="val 60000"/>
            <a:gd name="adj2" fmla="val 50000"/>
          </a:avLst>
        </a:prstGeom>
        <a:solidFill>
          <a:schemeClr val="accent1"/>
        </a:solidFill>
        <a:ln>
          <a:noFill/>
        </a:ln>
        <a:effectLst/>
      </dgm:spPr>
      <dgm:t>
        <a:bodyPr/>
        <a:lstStyle/>
        <a:p>
          <a:pPr>
            <a:buNone/>
          </a:pPr>
          <a:endParaRPr lang="en-US" b="1">
            <a:solidFill>
              <a:schemeClr val="tx1"/>
            </a:solidFill>
            <a:latin typeface="Calibri" panose="020F0502020204030204"/>
            <a:ea typeface="+mn-ea"/>
            <a:cs typeface="+mn-cs"/>
          </a:endParaRPr>
        </a:p>
      </dgm:t>
    </dgm:pt>
    <dgm:pt modelId="{959FDA0A-0210-464A-9BCB-F4E4EC5E0BF8}">
      <dgm:prSet phldrT="[Text]" custT="1"/>
      <dgm:spPr>
        <a:xfrm>
          <a:off x="2365190" y="2123357"/>
          <a:ext cx="1688855" cy="1013313"/>
        </a:xfrm>
        <a:prstGeom prst="roundRect">
          <a:avLst>
            <a:gd name="adj" fmla="val 10000"/>
          </a:avLst>
        </a:prstGeom>
        <a:solidFill>
          <a:schemeClr val="accent5">
            <a:lumMod val="75000"/>
            <a:alpha val="63333"/>
          </a:schemeClr>
        </a:solidFill>
        <a:ln w="12700" cap="flat" cmpd="sng" algn="ctr">
          <a:solidFill>
            <a:schemeClr val="tx1"/>
          </a:solidFill>
          <a:prstDash val="solid"/>
          <a:miter lim="800000"/>
        </a:ln>
        <a:effectLst/>
      </dgm:spPr>
      <dgm:t>
        <a:bodyPr/>
        <a:lstStyle/>
        <a:p>
          <a:pPr>
            <a:buNone/>
          </a:pPr>
          <a:r>
            <a:rPr lang="en-US" sz="1600" b="1" dirty="0">
              <a:solidFill>
                <a:schemeClr val="tx1"/>
              </a:solidFill>
              <a:latin typeface="Calibri" panose="020F0502020204030204"/>
              <a:ea typeface="+mn-ea"/>
              <a:cs typeface="+mn-cs"/>
            </a:rPr>
            <a:t>Exercise sound judgment and informed choices</a:t>
          </a:r>
        </a:p>
      </dgm:t>
    </dgm:pt>
    <dgm:pt modelId="{AC90D2EE-B70B-425B-8A24-C053A9170C5E}" type="parTrans" cxnId="{6565D3A6-1219-4550-A1B2-3439B6A766F5}">
      <dgm:prSet/>
      <dgm:spPr/>
      <dgm:t>
        <a:bodyPr/>
        <a:lstStyle/>
        <a:p>
          <a:endParaRPr lang="en-US" b="1">
            <a:solidFill>
              <a:schemeClr val="tx1"/>
            </a:solidFill>
          </a:endParaRPr>
        </a:p>
      </dgm:t>
    </dgm:pt>
    <dgm:pt modelId="{8D7482C4-C7C5-4BCB-B34C-F95A940645AF}" type="sibTrans" cxnId="{6565D3A6-1219-4550-A1B2-3439B6A766F5}">
      <dgm:prSet/>
      <dgm:spPr>
        <a:xfrm rot="10800000">
          <a:off x="1858533" y="2420595"/>
          <a:ext cx="358037" cy="418836"/>
        </a:xfrm>
        <a:prstGeom prst="rightArrow">
          <a:avLst>
            <a:gd name="adj1" fmla="val 60000"/>
            <a:gd name="adj2" fmla="val 50000"/>
          </a:avLst>
        </a:prstGeom>
        <a:solidFill>
          <a:schemeClr val="accent1"/>
        </a:solidFill>
        <a:ln>
          <a:noFill/>
        </a:ln>
        <a:effectLst/>
      </dgm:spPr>
      <dgm:t>
        <a:bodyPr/>
        <a:lstStyle/>
        <a:p>
          <a:pPr>
            <a:buNone/>
          </a:pPr>
          <a:endParaRPr lang="en-US" b="1">
            <a:solidFill>
              <a:schemeClr val="tx1"/>
            </a:solidFill>
            <a:latin typeface="Calibri" panose="020F0502020204030204"/>
            <a:ea typeface="+mn-ea"/>
            <a:cs typeface="+mn-cs"/>
          </a:endParaRPr>
        </a:p>
      </dgm:t>
    </dgm:pt>
    <dgm:pt modelId="{70529178-B265-44A1-98AB-9B53E4D55B50}">
      <dgm:prSet phldrT="[Text]" custT="1"/>
      <dgm:spPr>
        <a:xfrm>
          <a:off x="791" y="2123357"/>
          <a:ext cx="1688855" cy="1013313"/>
        </a:xfrm>
        <a:prstGeom prst="roundRect">
          <a:avLst>
            <a:gd name="adj" fmla="val 10000"/>
          </a:avLst>
        </a:prstGeom>
        <a:solidFill>
          <a:schemeClr val="accent3">
            <a:alpha val="50000"/>
          </a:schemeClr>
        </a:solidFill>
        <a:ln w="12700" cap="flat" cmpd="sng" algn="ctr">
          <a:solidFill>
            <a:schemeClr val="tx1"/>
          </a:solidFill>
          <a:prstDash val="solid"/>
          <a:miter lim="800000"/>
        </a:ln>
        <a:effectLst/>
      </dgm:spPr>
      <dgm:t>
        <a:bodyPr/>
        <a:lstStyle/>
        <a:p>
          <a:pPr>
            <a:buNone/>
          </a:pPr>
          <a:r>
            <a:rPr lang="en-US" sz="1800" b="1" dirty="0">
              <a:solidFill>
                <a:schemeClr val="tx1"/>
              </a:solidFill>
              <a:latin typeface="Calibri" panose="020F0502020204030204"/>
              <a:ea typeface="+mn-ea"/>
              <a:cs typeface="+mn-cs"/>
            </a:rPr>
            <a:t>Initiate the audit tender process</a:t>
          </a:r>
        </a:p>
      </dgm:t>
    </dgm:pt>
    <dgm:pt modelId="{BCC866EF-D0AE-47F7-8246-874C06E82D0F}" type="parTrans" cxnId="{A4054658-7392-4343-BFDA-9BD253E1A883}">
      <dgm:prSet/>
      <dgm:spPr/>
      <dgm:t>
        <a:bodyPr/>
        <a:lstStyle/>
        <a:p>
          <a:endParaRPr lang="en-US" b="1">
            <a:solidFill>
              <a:schemeClr val="tx1"/>
            </a:solidFill>
          </a:endParaRPr>
        </a:p>
      </dgm:t>
    </dgm:pt>
    <dgm:pt modelId="{4D278E42-A961-4336-9BDB-D8EB50FA7AB9}" type="sibTrans" cxnId="{A4054658-7392-4343-BFDA-9BD253E1A883}">
      <dgm:prSet/>
      <dgm:spPr/>
      <dgm:t>
        <a:bodyPr/>
        <a:lstStyle/>
        <a:p>
          <a:endParaRPr lang="en-US" b="1">
            <a:solidFill>
              <a:schemeClr val="tx1"/>
            </a:solidFill>
          </a:endParaRPr>
        </a:p>
      </dgm:t>
    </dgm:pt>
    <dgm:pt modelId="{B9C3FDFE-A08B-42FF-A2BE-A203A63F9A3D}" type="pres">
      <dgm:prSet presAssocID="{BE0D8103-37AC-4274-92DE-39A164FAC488}" presName="diagram" presStyleCnt="0">
        <dgm:presLayoutVars>
          <dgm:dir/>
          <dgm:resizeHandles val="exact"/>
        </dgm:presLayoutVars>
      </dgm:prSet>
      <dgm:spPr/>
    </dgm:pt>
    <dgm:pt modelId="{E46C49A7-1BFC-4586-85A1-FB8C4268D1CD}" type="pres">
      <dgm:prSet presAssocID="{F95DFE2A-5CFC-4880-B8A0-D6A66D151D32}" presName="node" presStyleLbl="node1" presStyleIdx="0" presStyleCnt="4">
        <dgm:presLayoutVars>
          <dgm:bulletEnabled val="1"/>
        </dgm:presLayoutVars>
      </dgm:prSet>
      <dgm:spPr/>
    </dgm:pt>
    <dgm:pt modelId="{AFCC4A93-B6C7-4ABE-8F43-FE5A09E177BC}" type="pres">
      <dgm:prSet presAssocID="{AE62A4BF-70BF-41F4-94F7-EC7932ECA578}" presName="sibTrans" presStyleLbl="sibTrans2D1" presStyleIdx="0" presStyleCnt="3"/>
      <dgm:spPr/>
    </dgm:pt>
    <dgm:pt modelId="{B3560042-962E-4F81-961A-2946DBA0FD9E}" type="pres">
      <dgm:prSet presAssocID="{AE62A4BF-70BF-41F4-94F7-EC7932ECA578}" presName="connectorText" presStyleLbl="sibTrans2D1" presStyleIdx="0" presStyleCnt="3"/>
      <dgm:spPr/>
    </dgm:pt>
    <dgm:pt modelId="{2B7A1619-E7C6-4A51-AEF8-BC586B66A47C}" type="pres">
      <dgm:prSet presAssocID="{50AACE04-6E84-4009-8C80-24870515936F}" presName="node" presStyleLbl="node1" presStyleIdx="1" presStyleCnt="4">
        <dgm:presLayoutVars>
          <dgm:bulletEnabled val="1"/>
        </dgm:presLayoutVars>
      </dgm:prSet>
      <dgm:spPr/>
    </dgm:pt>
    <dgm:pt modelId="{B359E682-3B4F-4C63-9A24-D95BE24EAF28}" type="pres">
      <dgm:prSet presAssocID="{D535A0CE-290C-434E-99CC-8783B5FD8052}" presName="sibTrans" presStyleLbl="sibTrans2D1" presStyleIdx="1" presStyleCnt="3"/>
      <dgm:spPr/>
    </dgm:pt>
    <dgm:pt modelId="{3E901F00-BE05-45A5-B3EF-A0C66AD74C2C}" type="pres">
      <dgm:prSet presAssocID="{D535A0CE-290C-434E-99CC-8783B5FD8052}" presName="connectorText" presStyleLbl="sibTrans2D1" presStyleIdx="1" presStyleCnt="3"/>
      <dgm:spPr/>
    </dgm:pt>
    <dgm:pt modelId="{89E00F3B-674F-459F-A5B7-9F029CF8A570}" type="pres">
      <dgm:prSet presAssocID="{959FDA0A-0210-464A-9BCB-F4E4EC5E0BF8}" presName="node" presStyleLbl="node1" presStyleIdx="2" presStyleCnt="4">
        <dgm:presLayoutVars>
          <dgm:bulletEnabled val="1"/>
        </dgm:presLayoutVars>
      </dgm:prSet>
      <dgm:spPr/>
    </dgm:pt>
    <dgm:pt modelId="{24912D11-2C49-48F1-8D32-F606170F63A2}" type="pres">
      <dgm:prSet presAssocID="{8D7482C4-C7C5-4BCB-B34C-F95A940645AF}" presName="sibTrans" presStyleLbl="sibTrans2D1" presStyleIdx="2" presStyleCnt="3"/>
      <dgm:spPr/>
    </dgm:pt>
    <dgm:pt modelId="{396B6844-A484-48FA-A9BB-E25626896763}" type="pres">
      <dgm:prSet presAssocID="{8D7482C4-C7C5-4BCB-B34C-F95A940645AF}" presName="connectorText" presStyleLbl="sibTrans2D1" presStyleIdx="2" presStyleCnt="3"/>
      <dgm:spPr/>
    </dgm:pt>
    <dgm:pt modelId="{868C9BD9-30F0-4723-9484-552BBE82826D}" type="pres">
      <dgm:prSet presAssocID="{70529178-B265-44A1-98AB-9B53E4D55B50}" presName="node" presStyleLbl="node1" presStyleIdx="3" presStyleCnt="4">
        <dgm:presLayoutVars>
          <dgm:bulletEnabled val="1"/>
        </dgm:presLayoutVars>
      </dgm:prSet>
      <dgm:spPr/>
    </dgm:pt>
  </dgm:ptLst>
  <dgm:cxnLst>
    <dgm:cxn modelId="{78D4810C-AB8E-4A1D-8E99-7EC838436D17}" srcId="{BE0D8103-37AC-4274-92DE-39A164FAC488}" destId="{50AACE04-6E84-4009-8C80-24870515936F}" srcOrd="1" destOrd="0" parTransId="{D7B1E06E-CBCC-4E73-8ABD-3CD9D4667CC4}" sibTransId="{D535A0CE-290C-434E-99CC-8783B5FD8052}"/>
    <dgm:cxn modelId="{CAF0802A-1618-41A9-BECA-48E1657DAAB3}" type="presOf" srcId="{AE62A4BF-70BF-41F4-94F7-EC7932ECA578}" destId="{AFCC4A93-B6C7-4ABE-8F43-FE5A09E177BC}" srcOrd="0" destOrd="0" presId="urn:microsoft.com/office/officeart/2005/8/layout/process5"/>
    <dgm:cxn modelId="{28D7B32B-BAB4-439B-B00C-617B05DD7DBD}" srcId="{BE0D8103-37AC-4274-92DE-39A164FAC488}" destId="{F95DFE2A-5CFC-4880-B8A0-D6A66D151D32}" srcOrd="0" destOrd="0" parTransId="{2467C57B-D5E8-428A-8F85-84B10235D15E}" sibTransId="{AE62A4BF-70BF-41F4-94F7-EC7932ECA578}"/>
    <dgm:cxn modelId="{62C5152C-AE3C-4555-876F-7B675612E183}" type="presOf" srcId="{8D7482C4-C7C5-4BCB-B34C-F95A940645AF}" destId="{396B6844-A484-48FA-A9BB-E25626896763}" srcOrd="1" destOrd="0" presId="urn:microsoft.com/office/officeart/2005/8/layout/process5"/>
    <dgm:cxn modelId="{356F0E5C-143D-41B0-AEFE-587F59F89161}" type="presOf" srcId="{8D7482C4-C7C5-4BCB-B34C-F95A940645AF}" destId="{24912D11-2C49-48F1-8D32-F606170F63A2}" srcOrd="0" destOrd="0" presId="urn:microsoft.com/office/officeart/2005/8/layout/process5"/>
    <dgm:cxn modelId="{16067365-6A5A-4929-943C-DD39F1312194}" type="presOf" srcId="{D535A0CE-290C-434E-99CC-8783B5FD8052}" destId="{B359E682-3B4F-4C63-9A24-D95BE24EAF28}" srcOrd="0" destOrd="0" presId="urn:microsoft.com/office/officeart/2005/8/layout/process5"/>
    <dgm:cxn modelId="{3491E16C-84E3-4523-9CB1-70E64C20E577}" type="presOf" srcId="{F95DFE2A-5CFC-4880-B8A0-D6A66D151D32}" destId="{E46C49A7-1BFC-4586-85A1-FB8C4268D1CD}" srcOrd="0" destOrd="0" presId="urn:microsoft.com/office/officeart/2005/8/layout/process5"/>
    <dgm:cxn modelId="{A4054658-7392-4343-BFDA-9BD253E1A883}" srcId="{BE0D8103-37AC-4274-92DE-39A164FAC488}" destId="{70529178-B265-44A1-98AB-9B53E4D55B50}" srcOrd="3" destOrd="0" parTransId="{BCC866EF-D0AE-47F7-8246-874C06E82D0F}" sibTransId="{4D278E42-A961-4336-9BDB-D8EB50FA7AB9}"/>
    <dgm:cxn modelId="{1BC66E81-4EFF-4C67-B4D1-6066AF6E5C37}" type="presOf" srcId="{959FDA0A-0210-464A-9BCB-F4E4EC5E0BF8}" destId="{89E00F3B-674F-459F-A5B7-9F029CF8A570}" srcOrd="0" destOrd="0" presId="urn:microsoft.com/office/officeart/2005/8/layout/process5"/>
    <dgm:cxn modelId="{B129639F-841F-4F4D-90D1-1C3D6B12C81E}" type="presOf" srcId="{50AACE04-6E84-4009-8C80-24870515936F}" destId="{2B7A1619-E7C6-4A51-AEF8-BC586B66A47C}" srcOrd="0" destOrd="0" presId="urn:microsoft.com/office/officeart/2005/8/layout/process5"/>
    <dgm:cxn modelId="{6565D3A6-1219-4550-A1B2-3439B6A766F5}" srcId="{BE0D8103-37AC-4274-92DE-39A164FAC488}" destId="{959FDA0A-0210-464A-9BCB-F4E4EC5E0BF8}" srcOrd="2" destOrd="0" parTransId="{AC90D2EE-B70B-425B-8A24-C053A9170C5E}" sibTransId="{8D7482C4-C7C5-4BCB-B34C-F95A940645AF}"/>
    <dgm:cxn modelId="{7A8407BA-2906-4D89-A6D7-1818EF0AC5BD}" type="presOf" srcId="{AE62A4BF-70BF-41F4-94F7-EC7932ECA578}" destId="{B3560042-962E-4F81-961A-2946DBA0FD9E}" srcOrd="1" destOrd="0" presId="urn:microsoft.com/office/officeart/2005/8/layout/process5"/>
    <dgm:cxn modelId="{F1E7B6C2-F8C2-4CAF-88E4-00D4479050B1}" type="presOf" srcId="{70529178-B265-44A1-98AB-9B53E4D55B50}" destId="{868C9BD9-30F0-4723-9484-552BBE82826D}" srcOrd="0" destOrd="0" presId="urn:microsoft.com/office/officeart/2005/8/layout/process5"/>
    <dgm:cxn modelId="{0B13BAC2-BF14-49DC-99D3-AE72DD81E688}" type="presOf" srcId="{D535A0CE-290C-434E-99CC-8783B5FD8052}" destId="{3E901F00-BE05-45A5-B3EF-A0C66AD74C2C}" srcOrd="1" destOrd="0" presId="urn:microsoft.com/office/officeart/2005/8/layout/process5"/>
    <dgm:cxn modelId="{5250C5CA-DBCD-4E4D-8AE9-D0E58952AB85}" type="presOf" srcId="{BE0D8103-37AC-4274-92DE-39A164FAC488}" destId="{B9C3FDFE-A08B-42FF-A2BE-A203A63F9A3D}" srcOrd="0" destOrd="0" presId="urn:microsoft.com/office/officeart/2005/8/layout/process5"/>
    <dgm:cxn modelId="{01179354-AE4D-4C34-9AAB-3D32CF50C0E5}" type="presParOf" srcId="{B9C3FDFE-A08B-42FF-A2BE-A203A63F9A3D}" destId="{E46C49A7-1BFC-4586-85A1-FB8C4268D1CD}" srcOrd="0" destOrd="0" presId="urn:microsoft.com/office/officeart/2005/8/layout/process5"/>
    <dgm:cxn modelId="{0A22E88A-F83B-41F0-AA20-A75D0B4A2231}" type="presParOf" srcId="{B9C3FDFE-A08B-42FF-A2BE-A203A63F9A3D}" destId="{AFCC4A93-B6C7-4ABE-8F43-FE5A09E177BC}" srcOrd="1" destOrd="0" presId="urn:microsoft.com/office/officeart/2005/8/layout/process5"/>
    <dgm:cxn modelId="{38E1DED2-0B00-4FF1-8D0A-18F5C4E47A4F}" type="presParOf" srcId="{AFCC4A93-B6C7-4ABE-8F43-FE5A09E177BC}" destId="{B3560042-962E-4F81-961A-2946DBA0FD9E}" srcOrd="0" destOrd="0" presId="urn:microsoft.com/office/officeart/2005/8/layout/process5"/>
    <dgm:cxn modelId="{51154E00-59F8-4C58-9101-7C99C81B6336}" type="presParOf" srcId="{B9C3FDFE-A08B-42FF-A2BE-A203A63F9A3D}" destId="{2B7A1619-E7C6-4A51-AEF8-BC586B66A47C}" srcOrd="2" destOrd="0" presId="urn:microsoft.com/office/officeart/2005/8/layout/process5"/>
    <dgm:cxn modelId="{B29048A8-266C-454B-8715-5E69AA7084E3}" type="presParOf" srcId="{B9C3FDFE-A08B-42FF-A2BE-A203A63F9A3D}" destId="{B359E682-3B4F-4C63-9A24-D95BE24EAF28}" srcOrd="3" destOrd="0" presId="urn:microsoft.com/office/officeart/2005/8/layout/process5"/>
    <dgm:cxn modelId="{FEC4A282-7BF9-4450-BFD5-28FAE172FC92}" type="presParOf" srcId="{B359E682-3B4F-4C63-9A24-D95BE24EAF28}" destId="{3E901F00-BE05-45A5-B3EF-A0C66AD74C2C}" srcOrd="0" destOrd="0" presId="urn:microsoft.com/office/officeart/2005/8/layout/process5"/>
    <dgm:cxn modelId="{32B07235-4948-4C8E-ADD6-D3750E108F1B}" type="presParOf" srcId="{B9C3FDFE-A08B-42FF-A2BE-A203A63F9A3D}" destId="{89E00F3B-674F-459F-A5B7-9F029CF8A570}" srcOrd="4" destOrd="0" presId="urn:microsoft.com/office/officeart/2005/8/layout/process5"/>
    <dgm:cxn modelId="{9419CFAE-BD93-4D11-AE89-AE79838D2765}" type="presParOf" srcId="{B9C3FDFE-A08B-42FF-A2BE-A203A63F9A3D}" destId="{24912D11-2C49-48F1-8D32-F606170F63A2}" srcOrd="5" destOrd="0" presId="urn:microsoft.com/office/officeart/2005/8/layout/process5"/>
    <dgm:cxn modelId="{439A971B-D7B5-42F9-BAD9-7599750A7D4D}" type="presParOf" srcId="{24912D11-2C49-48F1-8D32-F606170F63A2}" destId="{396B6844-A484-48FA-A9BB-E25626896763}" srcOrd="0" destOrd="0" presId="urn:microsoft.com/office/officeart/2005/8/layout/process5"/>
    <dgm:cxn modelId="{3E151233-FEF7-4156-A90D-22473D563878}" type="presParOf" srcId="{B9C3FDFE-A08B-42FF-A2BE-A203A63F9A3D}" destId="{868C9BD9-30F0-4723-9484-552BBE82826D}"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C7BAF6-D3B5-4F5C-BEAD-2779AB33A638}" type="doc">
      <dgm:prSet loTypeId="urn:microsoft.com/office/officeart/2005/8/layout/chevron2" loCatId="list" qsTypeId="urn:microsoft.com/office/officeart/2005/8/quickstyle/simple1" qsCatId="simple" csTypeId="urn:microsoft.com/office/officeart/2005/8/colors/accent3_5" csCatId="accent3" phldr="1"/>
      <dgm:spPr/>
      <dgm:t>
        <a:bodyPr/>
        <a:lstStyle/>
        <a:p>
          <a:endParaRPr lang="en-IN"/>
        </a:p>
      </dgm:t>
    </dgm:pt>
    <dgm:pt modelId="{692B15DC-6135-4BCE-82EF-4F6E3A1AB866}">
      <dgm:prSet phldrT="[Text]" custT="1"/>
      <dgm:spPr/>
      <dgm:t>
        <a:bodyPr/>
        <a:lstStyle/>
        <a:p>
          <a:r>
            <a:rPr lang="en-IN" sz="1400" b="1" i="0" dirty="0"/>
            <a:t>Hypothesis development</a:t>
          </a:r>
          <a:endParaRPr lang="en-IN" sz="1400" b="1" dirty="0"/>
        </a:p>
      </dgm:t>
    </dgm:pt>
    <dgm:pt modelId="{510BFA98-215E-437F-A0E3-0952FCD9D32A}" type="parTrans" cxnId="{63E46573-3380-4C66-9E4F-0BE154CB6AF8}">
      <dgm:prSet/>
      <dgm:spPr/>
      <dgm:t>
        <a:bodyPr/>
        <a:lstStyle/>
        <a:p>
          <a:endParaRPr lang="en-IN"/>
        </a:p>
      </dgm:t>
    </dgm:pt>
    <dgm:pt modelId="{B2152D19-BF77-4650-85B6-822807D890A5}" type="sibTrans" cxnId="{63E46573-3380-4C66-9E4F-0BE154CB6AF8}">
      <dgm:prSet/>
      <dgm:spPr/>
      <dgm:t>
        <a:bodyPr/>
        <a:lstStyle/>
        <a:p>
          <a:endParaRPr lang="en-IN"/>
        </a:p>
      </dgm:t>
    </dgm:pt>
    <dgm:pt modelId="{EBFE754F-0C2B-4805-BC24-89E16D59C00C}">
      <dgm:prSet phldrT="[Text]" custT="1"/>
      <dgm:spPr/>
      <dgm:t>
        <a:bodyPr/>
        <a:lstStyle/>
        <a:p>
          <a:pPr marL="0" lvl="0" indent="0" algn="ctr" defTabSz="711200">
            <a:lnSpc>
              <a:spcPct val="90000"/>
            </a:lnSpc>
            <a:spcBef>
              <a:spcPct val="0"/>
            </a:spcBef>
            <a:spcAft>
              <a:spcPct val="35000"/>
            </a:spcAft>
            <a:buNone/>
          </a:pPr>
          <a:r>
            <a:rPr lang="en-IN" sz="1400" b="1" i="0" kern="1200" dirty="0">
              <a:solidFill>
                <a:prstClr val="white"/>
              </a:solidFill>
              <a:latin typeface="Times New Roman" panose="02020603050405020304"/>
              <a:ea typeface="+mn-ea"/>
              <a:cs typeface="+mn-cs"/>
            </a:rPr>
            <a:t>Data Collection</a:t>
          </a:r>
        </a:p>
      </dgm:t>
    </dgm:pt>
    <dgm:pt modelId="{86B2B778-0096-48C1-9AB6-9104DAC12E90}" type="parTrans" cxnId="{81ED4AB5-A618-4AA0-9E5E-1E98BEC92660}">
      <dgm:prSet/>
      <dgm:spPr/>
      <dgm:t>
        <a:bodyPr/>
        <a:lstStyle/>
        <a:p>
          <a:endParaRPr lang="en-IN"/>
        </a:p>
      </dgm:t>
    </dgm:pt>
    <dgm:pt modelId="{DC6A7491-FB59-4567-B1BE-D9CC6F71A3EB}" type="sibTrans" cxnId="{81ED4AB5-A618-4AA0-9E5E-1E98BEC92660}">
      <dgm:prSet/>
      <dgm:spPr/>
      <dgm:t>
        <a:bodyPr/>
        <a:lstStyle/>
        <a:p>
          <a:endParaRPr lang="en-IN"/>
        </a:p>
      </dgm:t>
    </dgm:pt>
    <dgm:pt modelId="{9E0366E6-EA25-4055-9E6A-3BBDCBD7B71E}">
      <dgm:prSet phldrT="[Text]" custT="1"/>
      <dgm:spPr/>
      <dgm:t>
        <a:bodyPr/>
        <a:lstStyle/>
        <a:p>
          <a:pPr marL="0" lvl="0" indent="0" algn="ctr" defTabSz="711200">
            <a:lnSpc>
              <a:spcPct val="90000"/>
            </a:lnSpc>
            <a:spcBef>
              <a:spcPct val="0"/>
            </a:spcBef>
            <a:spcAft>
              <a:spcPct val="35000"/>
            </a:spcAft>
            <a:buNone/>
          </a:pPr>
          <a:r>
            <a:rPr lang="en-IN" sz="1400" b="1" i="0" kern="1200" dirty="0">
              <a:solidFill>
                <a:prstClr val="white"/>
              </a:solidFill>
              <a:latin typeface="Times New Roman" panose="02020603050405020304"/>
              <a:ea typeface="+mn-ea"/>
              <a:cs typeface="+mn-cs"/>
            </a:rPr>
            <a:t>Analysis and Conclusions</a:t>
          </a:r>
        </a:p>
      </dgm:t>
    </dgm:pt>
    <dgm:pt modelId="{5D83A1C1-57C0-490B-A95F-5CF6C9329201}" type="parTrans" cxnId="{4ABACD0B-5CAC-4C56-86E9-6ECA9AD4B0C1}">
      <dgm:prSet/>
      <dgm:spPr/>
      <dgm:t>
        <a:bodyPr/>
        <a:lstStyle/>
        <a:p>
          <a:endParaRPr lang="en-IN"/>
        </a:p>
      </dgm:t>
    </dgm:pt>
    <dgm:pt modelId="{F09C75F2-9E43-464A-B1FD-F5DD16ACCD2A}" type="sibTrans" cxnId="{4ABACD0B-5CAC-4C56-86E9-6ECA9AD4B0C1}">
      <dgm:prSet/>
      <dgm:spPr/>
      <dgm:t>
        <a:bodyPr/>
        <a:lstStyle/>
        <a:p>
          <a:endParaRPr lang="en-IN"/>
        </a:p>
      </dgm:t>
    </dgm:pt>
    <dgm:pt modelId="{BDF87DF1-2BEC-46D1-B7C0-14BF7B66CC41}">
      <dgm:prSet custT="1"/>
      <dgm:spPr/>
      <dgm:t>
        <a:bodyPr/>
        <a:lstStyle/>
        <a:p>
          <a:pPr>
            <a:buClrTx/>
            <a:buSzTx/>
            <a:buFontTx/>
            <a:buChar char="–"/>
          </a:pPr>
          <a:r>
            <a:rPr kumimoji="0" lang="en-US" sz="1400" b="0" i="0" u="none" strike="noStrike" cap="none" spc="0" normalizeH="0" baseline="0" dirty="0">
              <a:ln>
                <a:noFill/>
              </a:ln>
              <a:solidFill>
                <a:schemeClr val="tx1"/>
              </a:solidFill>
              <a:effectLst/>
              <a:uLnTx/>
              <a:uFillTx/>
              <a:latin typeface="+mn-lt"/>
              <a:ea typeface="+mn-ea"/>
              <a:cs typeface="Arial" panose="020B0604020202020204" pitchFamily="34" charset="0"/>
            </a:rPr>
            <a:t>Evaluate business requirements</a:t>
          </a:r>
          <a:endParaRPr lang="en-IN" sz="1400" dirty="0"/>
        </a:p>
      </dgm:t>
    </dgm:pt>
    <dgm:pt modelId="{D4DFF94A-0FA2-411B-BD61-5EB91F813207}" type="parTrans" cxnId="{80A1DE35-27D1-4A91-B033-2947844AD350}">
      <dgm:prSet/>
      <dgm:spPr/>
      <dgm:t>
        <a:bodyPr/>
        <a:lstStyle/>
        <a:p>
          <a:endParaRPr lang="en-IN"/>
        </a:p>
      </dgm:t>
    </dgm:pt>
    <dgm:pt modelId="{1B1B9255-648C-4981-873E-177F8658F833}" type="sibTrans" cxnId="{80A1DE35-27D1-4A91-B033-2947844AD350}">
      <dgm:prSet/>
      <dgm:spPr/>
      <dgm:t>
        <a:bodyPr/>
        <a:lstStyle/>
        <a:p>
          <a:endParaRPr lang="en-IN"/>
        </a:p>
      </dgm:t>
    </dgm:pt>
    <dgm:pt modelId="{215C91E0-8E7B-4DDD-B100-0A40F28B1038}">
      <dgm:prSet custT="1"/>
      <dgm:spPr/>
      <dgm:t>
        <a:bodyPr/>
        <a:lstStyle/>
        <a:p>
          <a:pPr>
            <a:buFontTx/>
            <a:buChar char="–"/>
          </a:pPr>
          <a:r>
            <a:rPr kumimoji="0" lang="en-US" sz="1400" b="0" i="0" u="none" strike="noStrike" cap="none" spc="0" normalizeH="0" baseline="0" dirty="0">
              <a:ln>
                <a:noFill/>
              </a:ln>
              <a:solidFill>
                <a:schemeClr val="tx1"/>
              </a:solidFill>
              <a:effectLst/>
              <a:uLnTx/>
              <a:uFillTx/>
              <a:latin typeface="+mn-lt"/>
              <a:ea typeface="+mn-ea"/>
              <a:cs typeface="Arial" panose="020B0604020202020204" pitchFamily="34" charset="0"/>
            </a:rPr>
            <a:t>Develop analytical framework</a:t>
          </a:r>
        </a:p>
      </dgm:t>
    </dgm:pt>
    <dgm:pt modelId="{DCAA35EE-0968-489B-A5C6-E636970B77CD}" type="parTrans" cxnId="{E9BC18B1-B637-4230-B6C6-12422F997B19}">
      <dgm:prSet/>
      <dgm:spPr/>
      <dgm:t>
        <a:bodyPr/>
        <a:lstStyle/>
        <a:p>
          <a:endParaRPr lang="en-IN"/>
        </a:p>
      </dgm:t>
    </dgm:pt>
    <dgm:pt modelId="{4F2AA175-90CB-4EA8-8989-B9AB4D026F5D}" type="sibTrans" cxnId="{E9BC18B1-B637-4230-B6C6-12422F997B19}">
      <dgm:prSet/>
      <dgm:spPr/>
      <dgm:t>
        <a:bodyPr/>
        <a:lstStyle/>
        <a:p>
          <a:endParaRPr lang="en-IN"/>
        </a:p>
      </dgm:t>
    </dgm:pt>
    <dgm:pt modelId="{D432B7A0-0233-4949-8CBD-564B0C2F81D0}">
      <dgm:prSet custT="1"/>
      <dgm:spPr/>
      <dgm:t>
        <a:bodyPr/>
        <a:lstStyle/>
        <a:p>
          <a:pPr>
            <a:buFontTx/>
            <a:buChar char="–"/>
          </a:pPr>
          <a:r>
            <a:rPr kumimoji="0" lang="en-US" sz="1400" b="0" i="0" u="none" strike="noStrike" cap="none" spc="0" normalizeH="0" baseline="0" dirty="0">
              <a:ln>
                <a:noFill/>
              </a:ln>
              <a:solidFill>
                <a:schemeClr val="tx1"/>
              </a:solidFill>
              <a:effectLst/>
              <a:uLnTx/>
              <a:uFillTx/>
              <a:latin typeface="+mn-lt"/>
              <a:ea typeface="+mn-ea"/>
              <a:cs typeface="Arial" panose="020B0604020202020204" pitchFamily="34" charset="0"/>
            </a:rPr>
            <a:t>Finalize project approach</a:t>
          </a:r>
        </a:p>
      </dgm:t>
    </dgm:pt>
    <dgm:pt modelId="{0A452C27-E2DE-4912-878C-E9E68D5024DA}" type="parTrans" cxnId="{F2F6F859-0839-48EB-B7EE-504C8DE4432F}">
      <dgm:prSet/>
      <dgm:spPr/>
      <dgm:t>
        <a:bodyPr/>
        <a:lstStyle/>
        <a:p>
          <a:endParaRPr lang="en-IN"/>
        </a:p>
      </dgm:t>
    </dgm:pt>
    <dgm:pt modelId="{407EDB02-4C64-438F-8AA8-E4E3260C3D60}" type="sibTrans" cxnId="{F2F6F859-0839-48EB-B7EE-504C8DE4432F}">
      <dgm:prSet/>
      <dgm:spPr/>
      <dgm:t>
        <a:bodyPr/>
        <a:lstStyle/>
        <a:p>
          <a:endParaRPr lang="en-IN"/>
        </a:p>
      </dgm:t>
    </dgm:pt>
    <dgm:pt modelId="{71AA3F34-1AB0-415D-93F6-673CCBB379E2}">
      <dgm:prSet custT="1"/>
      <dgm:spPr/>
      <dgm:t>
        <a:bodyPr/>
        <a:lstStyle/>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noProof="0" dirty="0">
              <a:ln>
                <a:noFill/>
              </a:ln>
              <a:solidFill>
                <a:srgbClr val="000000"/>
              </a:solidFill>
              <a:effectLst/>
              <a:uLnTx/>
              <a:uFillTx/>
              <a:latin typeface="Times New Roman" panose="02020603050405020304"/>
              <a:ea typeface="+mn-ea"/>
              <a:cs typeface="Arial" panose="020B0604020202020204" pitchFamily="34" charset="0"/>
            </a:rPr>
            <a:t>Identify secondary information sources such as annual reports, company presentations, and government agencies</a:t>
          </a:r>
          <a:endParaRPr kumimoji="0" lang="en-IN"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endParaRPr>
        </a:p>
      </dgm:t>
    </dgm:pt>
    <dgm:pt modelId="{C174DEC1-79C2-41A8-B9F0-381892F8A760}" type="parTrans" cxnId="{A2251B82-2700-4CCB-ACAB-F332986B4B4D}">
      <dgm:prSet/>
      <dgm:spPr/>
      <dgm:t>
        <a:bodyPr/>
        <a:lstStyle/>
        <a:p>
          <a:endParaRPr lang="en-IN"/>
        </a:p>
      </dgm:t>
    </dgm:pt>
    <dgm:pt modelId="{166DCF61-FAE0-49E3-9358-E30AC559B35D}" type="sibTrans" cxnId="{A2251B82-2700-4CCB-ACAB-F332986B4B4D}">
      <dgm:prSet/>
      <dgm:spPr/>
      <dgm:t>
        <a:bodyPr/>
        <a:lstStyle/>
        <a:p>
          <a:endParaRPr lang="en-IN"/>
        </a:p>
      </dgm:t>
    </dgm:pt>
    <dgm:pt modelId="{63B1B55A-96F3-4AE0-B8C9-F2920B635EF0}">
      <dgm:prSet custT="1"/>
      <dgm:spPr/>
      <dgm:t>
        <a:bodyPr/>
        <a:lstStyle/>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noProof="0" dirty="0">
              <a:ln>
                <a:noFill/>
              </a:ln>
              <a:solidFill>
                <a:srgbClr val="000000"/>
              </a:solidFill>
              <a:effectLst/>
              <a:uLnTx/>
              <a:uFillTx/>
              <a:latin typeface="Times New Roman" panose="02020603050405020304"/>
              <a:ea typeface="+mn-ea"/>
              <a:cs typeface="Arial" panose="020B0604020202020204" pitchFamily="34" charset="0"/>
            </a:rPr>
            <a:t>Conduct primary interactions with industry experts to validate the findings obtained through secondary sources</a:t>
          </a:r>
        </a:p>
      </dgm:t>
    </dgm:pt>
    <dgm:pt modelId="{B6200E8F-2C36-4773-A0B4-7C53BCC3ADC4}" type="parTrans" cxnId="{2547B9D4-E067-4BA7-8868-EAF71FED9DD8}">
      <dgm:prSet/>
      <dgm:spPr/>
      <dgm:t>
        <a:bodyPr/>
        <a:lstStyle/>
        <a:p>
          <a:endParaRPr lang="en-IN"/>
        </a:p>
      </dgm:t>
    </dgm:pt>
    <dgm:pt modelId="{93C75807-6386-42CC-8404-39EB2DEC50D7}" type="sibTrans" cxnId="{2547B9D4-E067-4BA7-8868-EAF71FED9DD8}">
      <dgm:prSet/>
      <dgm:spPr/>
      <dgm:t>
        <a:bodyPr/>
        <a:lstStyle/>
        <a:p>
          <a:endParaRPr lang="en-IN"/>
        </a:p>
      </dgm:t>
    </dgm:pt>
    <dgm:pt modelId="{4844BC6F-808C-465D-A4EF-7CD4AD910CB3}">
      <dgm:prSet custT="1"/>
      <dgm:spPr/>
      <dgm:t>
        <a:bodyPr/>
        <a:lstStyle/>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noProof="0" dirty="0">
              <a:ln>
                <a:noFill/>
              </a:ln>
              <a:solidFill>
                <a:srgbClr val="000000"/>
              </a:solidFill>
              <a:effectLst/>
              <a:uLnTx/>
              <a:uFillTx/>
              <a:latin typeface="Times New Roman" panose="02020603050405020304"/>
              <a:ea typeface="+mn-ea"/>
              <a:cs typeface="Arial" panose="020B0604020202020204" pitchFamily="34" charset="0"/>
            </a:rPr>
            <a:t>Clean and synthesize data</a:t>
          </a:r>
          <a:endParaRPr kumimoji="0" lang="en-US"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endParaRPr>
        </a:p>
      </dgm:t>
    </dgm:pt>
    <dgm:pt modelId="{7F54F3A4-D583-44B6-B49A-701B05C7BAB0}" type="parTrans" cxnId="{A48B2EBD-8BE6-4DE0-B191-C474927D7144}">
      <dgm:prSet/>
      <dgm:spPr/>
      <dgm:t>
        <a:bodyPr/>
        <a:lstStyle/>
        <a:p>
          <a:endParaRPr lang="en-IN"/>
        </a:p>
      </dgm:t>
    </dgm:pt>
    <dgm:pt modelId="{A1EFF8D5-8F86-4FED-B93A-D272A2B42F60}" type="sibTrans" cxnId="{A48B2EBD-8BE6-4DE0-B191-C474927D7144}">
      <dgm:prSet/>
      <dgm:spPr/>
      <dgm:t>
        <a:bodyPr/>
        <a:lstStyle/>
        <a:p>
          <a:endParaRPr lang="en-IN"/>
        </a:p>
      </dgm:t>
    </dgm:pt>
    <dgm:pt modelId="{C1B02FDE-DAB8-48F4-8860-F49211DC0928}">
      <dgm:prSet custT="1"/>
      <dgm:spPr/>
      <dgm:t>
        <a:bodyPr/>
        <a:lstStyle/>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rPr>
            <a:t>Represent data by organizing, verifying, and tabulating the analysis</a:t>
          </a:r>
          <a:endParaRPr kumimoji="0" lang="en-IN"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endParaRPr>
        </a:p>
      </dgm:t>
    </dgm:pt>
    <dgm:pt modelId="{67CC2D6A-3A4C-4A6E-94FE-6E7E04011743}" type="parTrans" cxnId="{A1107F64-6885-428C-AA26-76C0ADFB22A5}">
      <dgm:prSet/>
      <dgm:spPr/>
      <dgm:t>
        <a:bodyPr/>
        <a:lstStyle/>
        <a:p>
          <a:endParaRPr lang="en-IN"/>
        </a:p>
      </dgm:t>
    </dgm:pt>
    <dgm:pt modelId="{31C65553-2FA2-4DA5-B87A-AB46A41E939B}" type="sibTrans" cxnId="{A1107F64-6885-428C-AA26-76C0ADFB22A5}">
      <dgm:prSet/>
      <dgm:spPr/>
      <dgm:t>
        <a:bodyPr/>
        <a:lstStyle/>
        <a:p>
          <a:endParaRPr lang="en-IN"/>
        </a:p>
      </dgm:t>
    </dgm:pt>
    <dgm:pt modelId="{F0D3D07A-9CCE-464D-B7D4-2A1DEE2CD23D}">
      <dgm:prSet custT="1"/>
      <dgm:spPr/>
      <dgm:t>
        <a:bodyPr/>
        <a:lstStyle/>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rPr>
            <a:t>Develop insights</a:t>
          </a:r>
        </a:p>
      </dgm:t>
    </dgm:pt>
    <dgm:pt modelId="{ACDF60DF-DF22-4011-AD5B-C4E1EC6472A9}" type="parTrans" cxnId="{A0EE8371-FBE0-4430-B97F-E0306110CEE9}">
      <dgm:prSet/>
      <dgm:spPr/>
      <dgm:t>
        <a:bodyPr/>
        <a:lstStyle/>
        <a:p>
          <a:endParaRPr lang="en-IN"/>
        </a:p>
      </dgm:t>
    </dgm:pt>
    <dgm:pt modelId="{3B71021D-CFE0-4B0B-B710-B783D0443B7A}" type="sibTrans" cxnId="{A0EE8371-FBE0-4430-B97F-E0306110CEE9}">
      <dgm:prSet/>
      <dgm:spPr/>
      <dgm:t>
        <a:bodyPr/>
        <a:lstStyle/>
        <a:p>
          <a:endParaRPr lang="en-IN"/>
        </a:p>
      </dgm:t>
    </dgm:pt>
    <dgm:pt modelId="{F5E26986-50DA-41EE-97BD-AE6A3D9E2130}">
      <dgm:prSet custT="1"/>
      <dgm:spPr/>
      <dgm:t>
        <a:bodyPr/>
        <a:lstStyle/>
        <a:p>
          <a:r>
            <a:rPr lang="en-IN" sz="1400" b="1" dirty="0"/>
            <a:t>Strategic insights</a:t>
          </a:r>
        </a:p>
      </dgm:t>
    </dgm:pt>
    <dgm:pt modelId="{0E340DDB-16DC-4A99-B5D5-8D4835339C98}" type="parTrans" cxnId="{69553AEE-D129-47E0-AE8B-F6E9F3D9F119}">
      <dgm:prSet/>
      <dgm:spPr/>
      <dgm:t>
        <a:bodyPr/>
        <a:lstStyle/>
        <a:p>
          <a:endParaRPr lang="en-IN"/>
        </a:p>
      </dgm:t>
    </dgm:pt>
    <dgm:pt modelId="{850812F9-C492-4984-A8DF-54E2C940F598}" type="sibTrans" cxnId="{69553AEE-D129-47E0-AE8B-F6E9F3D9F119}">
      <dgm:prSet/>
      <dgm:spPr/>
      <dgm:t>
        <a:bodyPr/>
        <a:lstStyle/>
        <a:p>
          <a:endParaRPr lang="en-IN"/>
        </a:p>
      </dgm:t>
    </dgm:pt>
    <dgm:pt modelId="{4C432ECC-6292-4E43-B495-BD4FEEB32ACE}">
      <dgm:prSet custT="1"/>
      <dgm:spPr/>
      <dgm:t>
        <a:bodyPr/>
        <a:lstStyle/>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rPr>
            <a:t>Present findings</a:t>
          </a:r>
          <a:endParaRPr kumimoji="0" lang="en-IN"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endParaRPr>
        </a:p>
      </dgm:t>
    </dgm:pt>
    <dgm:pt modelId="{F3D3EA57-6D48-4587-B3D0-4890870F7637}" type="parTrans" cxnId="{0D3F058C-8F0E-4621-B35F-D2EDA973D5B2}">
      <dgm:prSet/>
      <dgm:spPr/>
      <dgm:t>
        <a:bodyPr/>
        <a:lstStyle/>
        <a:p>
          <a:endParaRPr lang="en-IN"/>
        </a:p>
      </dgm:t>
    </dgm:pt>
    <dgm:pt modelId="{6C8B8DAB-00D1-43DB-AC4B-38E1E231DEDB}" type="sibTrans" cxnId="{0D3F058C-8F0E-4621-B35F-D2EDA973D5B2}">
      <dgm:prSet/>
      <dgm:spPr/>
      <dgm:t>
        <a:bodyPr/>
        <a:lstStyle/>
        <a:p>
          <a:endParaRPr lang="en-IN"/>
        </a:p>
      </dgm:t>
    </dgm:pt>
    <dgm:pt modelId="{39EABDEC-42B4-45A6-A17D-A9F48E6629D2}">
      <dgm:prSet custT="1"/>
      <dgm:spPr/>
      <dgm:t>
        <a:bodyPr/>
        <a:lstStyle/>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rPr>
            <a:t>Provide actionable recommendations to the client</a:t>
          </a:r>
        </a:p>
      </dgm:t>
    </dgm:pt>
    <dgm:pt modelId="{3E33FF7B-A9B4-450E-86D8-BBF3D88E755D}" type="parTrans" cxnId="{F294A9EB-422B-4CE1-AF35-A6E2A4E2CC59}">
      <dgm:prSet/>
      <dgm:spPr/>
      <dgm:t>
        <a:bodyPr/>
        <a:lstStyle/>
        <a:p>
          <a:endParaRPr lang="en-IN"/>
        </a:p>
      </dgm:t>
    </dgm:pt>
    <dgm:pt modelId="{C90F515B-09A5-47E3-BA23-677A16224F4E}" type="sibTrans" cxnId="{F294A9EB-422B-4CE1-AF35-A6E2A4E2CC59}">
      <dgm:prSet/>
      <dgm:spPr/>
      <dgm:t>
        <a:bodyPr/>
        <a:lstStyle/>
        <a:p>
          <a:endParaRPr lang="en-IN"/>
        </a:p>
      </dgm:t>
    </dgm:pt>
    <dgm:pt modelId="{61D1DE4F-81A8-416F-8BA7-6CA6281BE0C0}" type="pres">
      <dgm:prSet presAssocID="{72C7BAF6-D3B5-4F5C-BEAD-2779AB33A638}" presName="linearFlow" presStyleCnt="0">
        <dgm:presLayoutVars>
          <dgm:dir/>
          <dgm:animLvl val="lvl"/>
          <dgm:resizeHandles val="exact"/>
        </dgm:presLayoutVars>
      </dgm:prSet>
      <dgm:spPr/>
    </dgm:pt>
    <dgm:pt modelId="{3E0B1201-163A-4E2A-BC24-7EB0265F8254}" type="pres">
      <dgm:prSet presAssocID="{692B15DC-6135-4BCE-82EF-4F6E3A1AB866}" presName="composite" presStyleCnt="0"/>
      <dgm:spPr/>
    </dgm:pt>
    <dgm:pt modelId="{54E462F8-E40D-400C-ABC1-5B95A463018B}" type="pres">
      <dgm:prSet presAssocID="{692B15DC-6135-4BCE-82EF-4F6E3A1AB866}" presName="parentText" presStyleLbl="alignNode1" presStyleIdx="0" presStyleCnt="4">
        <dgm:presLayoutVars>
          <dgm:chMax val="1"/>
          <dgm:bulletEnabled val="1"/>
        </dgm:presLayoutVars>
      </dgm:prSet>
      <dgm:spPr/>
    </dgm:pt>
    <dgm:pt modelId="{9FD0E7C7-E945-4F02-B618-C5FBBF9EFA7F}" type="pres">
      <dgm:prSet presAssocID="{692B15DC-6135-4BCE-82EF-4F6E3A1AB866}" presName="descendantText" presStyleLbl="alignAcc1" presStyleIdx="0" presStyleCnt="4">
        <dgm:presLayoutVars>
          <dgm:bulletEnabled val="1"/>
        </dgm:presLayoutVars>
      </dgm:prSet>
      <dgm:spPr/>
    </dgm:pt>
    <dgm:pt modelId="{06952A9C-D2CD-4448-8ADA-30FA0C9C391C}" type="pres">
      <dgm:prSet presAssocID="{B2152D19-BF77-4650-85B6-822807D890A5}" presName="sp" presStyleCnt="0"/>
      <dgm:spPr/>
    </dgm:pt>
    <dgm:pt modelId="{6065A5DE-36DE-4A12-B077-F98AF84DAE68}" type="pres">
      <dgm:prSet presAssocID="{EBFE754F-0C2B-4805-BC24-89E16D59C00C}" presName="composite" presStyleCnt="0"/>
      <dgm:spPr/>
    </dgm:pt>
    <dgm:pt modelId="{9C648ED4-D00F-4DF8-B313-BD11F37D957E}" type="pres">
      <dgm:prSet presAssocID="{EBFE754F-0C2B-4805-BC24-89E16D59C00C}" presName="parentText" presStyleLbl="alignNode1" presStyleIdx="1" presStyleCnt="4">
        <dgm:presLayoutVars>
          <dgm:chMax val="1"/>
          <dgm:bulletEnabled val="1"/>
        </dgm:presLayoutVars>
      </dgm:prSet>
      <dgm:spPr/>
    </dgm:pt>
    <dgm:pt modelId="{F524B8EC-9B6F-4F97-B9EA-DEF8E6DF1D1A}" type="pres">
      <dgm:prSet presAssocID="{EBFE754F-0C2B-4805-BC24-89E16D59C00C}" presName="descendantText" presStyleLbl="alignAcc1" presStyleIdx="1" presStyleCnt="4">
        <dgm:presLayoutVars>
          <dgm:bulletEnabled val="1"/>
        </dgm:presLayoutVars>
      </dgm:prSet>
      <dgm:spPr/>
    </dgm:pt>
    <dgm:pt modelId="{B2F92150-24FD-40E7-97C3-0B9EF41A3AD0}" type="pres">
      <dgm:prSet presAssocID="{DC6A7491-FB59-4567-B1BE-D9CC6F71A3EB}" presName="sp" presStyleCnt="0"/>
      <dgm:spPr/>
    </dgm:pt>
    <dgm:pt modelId="{92D9C5E7-8D5D-4697-9666-DB4DBADCE02B}" type="pres">
      <dgm:prSet presAssocID="{9E0366E6-EA25-4055-9E6A-3BBDCBD7B71E}" presName="composite" presStyleCnt="0"/>
      <dgm:spPr/>
    </dgm:pt>
    <dgm:pt modelId="{BD7CAB6D-47B1-4D72-A75C-8C9458E4238C}" type="pres">
      <dgm:prSet presAssocID="{9E0366E6-EA25-4055-9E6A-3BBDCBD7B71E}" presName="parentText" presStyleLbl="alignNode1" presStyleIdx="2" presStyleCnt="4">
        <dgm:presLayoutVars>
          <dgm:chMax val="1"/>
          <dgm:bulletEnabled val="1"/>
        </dgm:presLayoutVars>
      </dgm:prSet>
      <dgm:spPr/>
    </dgm:pt>
    <dgm:pt modelId="{F76AC3F0-9003-4BBF-B783-B0B910415DD1}" type="pres">
      <dgm:prSet presAssocID="{9E0366E6-EA25-4055-9E6A-3BBDCBD7B71E}" presName="descendantText" presStyleLbl="alignAcc1" presStyleIdx="2" presStyleCnt="4">
        <dgm:presLayoutVars>
          <dgm:bulletEnabled val="1"/>
        </dgm:presLayoutVars>
      </dgm:prSet>
      <dgm:spPr/>
    </dgm:pt>
    <dgm:pt modelId="{0F1BEA2F-A787-46D3-B97F-C7C7DE850E67}" type="pres">
      <dgm:prSet presAssocID="{F09C75F2-9E43-464A-B1FD-F5DD16ACCD2A}" presName="sp" presStyleCnt="0"/>
      <dgm:spPr/>
    </dgm:pt>
    <dgm:pt modelId="{42F2D4AA-938C-4745-9C84-4996BBDC1FED}" type="pres">
      <dgm:prSet presAssocID="{F5E26986-50DA-41EE-97BD-AE6A3D9E2130}" presName="composite" presStyleCnt="0"/>
      <dgm:spPr/>
    </dgm:pt>
    <dgm:pt modelId="{31C67589-67D9-4468-96CC-6F5F36505759}" type="pres">
      <dgm:prSet presAssocID="{F5E26986-50DA-41EE-97BD-AE6A3D9E2130}" presName="parentText" presStyleLbl="alignNode1" presStyleIdx="3" presStyleCnt="4">
        <dgm:presLayoutVars>
          <dgm:chMax val="1"/>
          <dgm:bulletEnabled val="1"/>
        </dgm:presLayoutVars>
      </dgm:prSet>
      <dgm:spPr/>
    </dgm:pt>
    <dgm:pt modelId="{E2AD4384-1F74-4C02-8E79-335599DBCA23}" type="pres">
      <dgm:prSet presAssocID="{F5E26986-50DA-41EE-97BD-AE6A3D9E2130}" presName="descendantText" presStyleLbl="alignAcc1" presStyleIdx="3" presStyleCnt="4">
        <dgm:presLayoutVars>
          <dgm:bulletEnabled val="1"/>
        </dgm:presLayoutVars>
      </dgm:prSet>
      <dgm:spPr/>
    </dgm:pt>
  </dgm:ptLst>
  <dgm:cxnLst>
    <dgm:cxn modelId="{C3623505-380D-47F1-938C-CCE7FB3F1AA2}" type="presOf" srcId="{F0D3D07A-9CCE-464D-B7D4-2A1DEE2CD23D}" destId="{F76AC3F0-9003-4BBF-B783-B0B910415DD1}" srcOrd="0" destOrd="1" presId="urn:microsoft.com/office/officeart/2005/8/layout/chevron2"/>
    <dgm:cxn modelId="{0FEF2108-ECB5-47AA-A432-E9361C98E9DA}" type="presOf" srcId="{4C432ECC-6292-4E43-B495-BD4FEEB32ACE}" destId="{E2AD4384-1F74-4C02-8E79-335599DBCA23}" srcOrd="0" destOrd="0" presId="urn:microsoft.com/office/officeart/2005/8/layout/chevron2"/>
    <dgm:cxn modelId="{4ABACD0B-5CAC-4C56-86E9-6ECA9AD4B0C1}" srcId="{72C7BAF6-D3B5-4F5C-BEAD-2779AB33A638}" destId="{9E0366E6-EA25-4055-9E6A-3BBDCBD7B71E}" srcOrd="2" destOrd="0" parTransId="{5D83A1C1-57C0-490B-A95F-5CF6C9329201}" sibTransId="{F09C75F2-9E43-464A-B1FD-F5DD16ACCD2A}"/>
    <dgm:cxn modelId="{C6CB520D-0A54-43A8-925A-1E2264D53F0A}" type="presOf" srcId="{39EABDEC-42B4-45A6-A17D-A9F48E6629D2}" destId="{E2AD4384-1F74-4C02-8E79-335599DBCA23}" srcOrd="0" destOrd="1" presId="urn:microsoft.com/office/officeart/2005/8/layout/chevron2"/>
    <dgm:cxn modelId="{80A1DE35-27D1-4A91-B033-2947844AD350}" srcId="{692B15DC-6135-4BCE-82EF-4F6E3A1AB866}" destId="{BDF87DF1-2BEC-46D1-B7C0-14BF7B66CC41}" srcOrd="0" destOrd="0" parTransId="{D4DFF94A-0FA2-411B-BD61-5EB91F813207}" sibTransId="{1B1B9255-648C-4981-873E-177F8658F833}"/>
    <dgm:cxn modelId="{0637B442-AABB-4252-881F-264968EA1417}" type="presOf" srcId="{D432B7A0-0233-4949-8CBD-564B0C2F81D0}" destId="{9FD0E7C7-E945-4F02-B618-C5FBBF9EFA7F}" srcOrd="0" destOrd="2" presId="urn:microsoft.com/office/officeart/2005/8/layout/chevron2"/>
    <dgm:cxn modelId="{A1107F64-6885-428C-AA26-76C0ADFB22A5}" srcId="{9E0366E6-EA25-4055-9E6A-3BBDCBD7B71E}" destId="{C1B02FDE-DAB8-48F4-8860-F49211DC0928}" srcOrd="0" destOrd="0" parTransId="{67CC2D6A-3A4C-4A6E-94FE-6E7E04011743}" sibTransId="{31C65553-2FA2-4DA5-B87A-AB46A41E939B}"/>
    <dgm:cxn modelId="{4114556F-C9F9-47DB-B447-48E4B4856184}" type="presOf" srcId="{692B15DC-6135-4BCE-82EF-4F6E3A1AB866}" destId="{54E462F8-E40D-400C-ABC1-5B95A463018B}" srcOrd="0" destOrd="0" presId="urn:microsoft.com/office/officeart/2005/8/layout/chevron2"/>
    <dgm:cxn modelId="{A0EE8371-FBE0-4430-B97F-E0306110CEE9}" srcId="{9E0366E6-EA25-4055-9E6A-3BBDCBD7B71E}" destId="{F0D3D07A-9CCE-464D-B7D4-2A1DEE2CD23D}" srcOrd="1" destOrd="0" parTransId="{ACDF60DF-DF22-4011-AD5B-C4E1EC6472A9}" sibTransId="{3B71021D-CFE0-4B0B-B710-B783D0443B7A}"/>
    <dgm:cxn modelId="{63E46573-3380-4C66-9E4F-0BE154CB6AF8}" srcId="{72C7BAF6-D3B5-4F5C-BEAD-2779AB33A638}" destId="{692B15DC-6135-4BCE-82EF-4F6E3A1AB866}" srcOrd="0" destOrd="0" parTransId="{510BFA98-215E-437F-A0E3-0952FCD9D32A}" sibTransId="{B2152D19-BF77-4650-85B6-822807D890A5}"/>
    <dgm:cxn modelId="{7F3CAB54-A4FC-4BB7-B2C1-FA1785D41025}" type="presOf" srcId="{71AA3F34-1AB0-415D-93F6-673CCBB379E2}" destId="{F524B8EC-9B6F-4F97-B9EA-DEF8E6DF1D1A}" srcOrd="0" destOrd="0" presId="urn:microsoft.com/office/officeart/2005/8/layout/chevron2"/>
    <dgm:cxn modelId="{F2F6F859-0839-48EB-B7EE-504C8DE4432F}" srcId="{692B15DC-6135-4BCE-82EF-4F6E3A1AB866}" destId="{D432B7A0-0233-4949-8CBD-564B0C2F81D0}" srcOrd="2" destOrd="0" parTransId="{0A452C27-E2DE-4912-878C-E9E68D5024DA}" sibTransId="{407EDB02-4C64-438F-8AA8-E4E3260C3D60}"/>
    <dgm:cxn modelId="{639BF47D-1B5F-4EB3-A252-560CE58DC568}" type="presOf" srcId="{EBFE754F-0C2B-4805-BC24-89E16D59C00C}" destId="{9C648ED4-D00F-4DF8-B313-BD11F37D957E}" srcOrd="0" destOrd="0" presId="urn:microsoft.com/office/officeart/2005/8/layout/chevron2"/>
    <dgm:cxn modelId="{A2251B82-2700-4CCB-ACAB-F332986B4B4D}" srcId="{EBFE754F-0C2B-4805-BC24-89E16D59C00C}" destId="{71AA3F34-1AB0-415D-93F6-673CCBB379E2}" srcOrd="0" destOrd="0" parTransId="{C174DEC1-79C2-41A8-B9F0-381892F8A760}" sibTransId="{166DCF61-FAE0-49E3-9358-E30AC559B35D}"/>
    <dgm:cxn modelId="{1B791087-AA6F-4835-B777-9D1064B2B0B3}" type="presOf" srcId="{215C91E0-8E7B-4DDD-B100-0A40F28B1038}" destId="{9FD0E7C7-E945-4F02-B618-C5FBBF9EFA7F}" srcOrd="0" destOrd="1" presId="urn:microsoft.com/office/officeart/2005/8/layout/chevron2"/>
    <dgm:cxn modelId="{0D3F058C-8F0E-4621-B35F-D2EDA973D5B2}" srcId="{F5E26986-50DA-41EE-97BD-AE6A3D9E2130}" destId="{4C432ECC-6292-4E43-B495-BD4FEEB32ACE}" srcOrd="0" destOrd="0" parTransId="{F3D3EA57-6D48-4587-B3D0-4890870F7637}" sibTransId="{6C8B8DAB-00D1-43DB-AC4B-38E1E231DEDB}"/>
    <dgm:cxn modelId="{EA84ED93-4124-4E36-B81A-563238234902}" type="presOf" srcId="{4844BC6F-808C-465D-A4EF-7CD4AD910CB3}" destId="{F524B8EC-9B6F-4F97-B9EA-DEF8E6DF1D1A}" srcOrd="0" destOrd="2" presId="urn:microsoft.com/office/officeart/2005/8/layout/chevron2"/>
    <dgm:cxn modelId="{E9BC18B1-B637-4230-B6C6-12422F997B19}" srcId="{692B15DC-6135-4BCE-82EF-4F6E3A1AB866}" destId="{215C91E0-8E7B-4DDD-B100-0A40F28B1038}" srcOrd="1" destOrd="0" parTransId="{DCAA35EE-0968-489B-A5C6-E636970B77CD}" sibTransId="{4F2AA175-90CB-4EA8-8989-B9AB4D026F5D}"/>
    <dgm:cxn modelId="{81ED4AB5-A618-4AA0-9E5E-1E98BEC92660}" srcId="{72C7BAF6-D3B5-4F5C-BEAD-2779AB33A638}" destId="{EBFE754F-0C2B-4805-BC24-89E16D59C00C}" srcOrd="1" destOrd="0" parTransId="{86B2B778-0096-48C1-9AB6-9104DAC12E90}" sibTransId="{DC6A7491-FB59-4567-B1BE-D9CC6F71A3EB}"/>
    <dgm:cxn modelId="{AC6AC5B6-5B6E-401D-A092-74DAAEA4E0A7}" type="presOf" srcId="{63B1B55A-96F3-4AE0-B8C9-F2920B635EF0}" destId="{F524B8EC-9B6F-4F97-B9EA-DEF8E6DF1D1A}" srcOrd="0" destOrd="1" presId="urn:microsoft.com/office/officeart/2005/8/layout/chevron2"/>
    <dgm:cxn modelId="{A48B2EBD-8BE6-4DE0-B191-C474927D7144}" srcId="{EBFE754F-0C2B-4805-BC24-89E16D59C00C}" destId="{4844BC6F-808C-465D-A4EF-7CD4AD910CB3}" srcOrd="2" destOrd="0" parTransId="{7F54F3A4-D583-44B6-B49A-701B05C7BAB0}" sibTransId="{A1EFF8D5-8F86-4FED-B93A-D272A2B42F60}"/>
    <dgm:cxn modelId="{2547B9D4-E067-4BA7-8868-EAF71FED9DD8}" srcId="{EBFE754F-0C2B-4805-BC24-89E16D59C00C}" destId="{63B1B55A-96F3-4AE0-B8C9-F2920B635EF0}" srcOrd="1" destOrd="0" parTransId="{B6200E8F-2C36-4773-A0B4-7C53BCC3ADC4}" sibTransId="{93C75807-6386-42CC-8404-39EB2DEC50D7}"/>
    <dgm:cxn modelId="{CBD848E7-219C-4117-BABD-2EE6F851A803}" type="presOf" srcId="{BDF87DF1-2BEC-46D1-B7C0-14BF7B66CC41}" destId="{9FD0E7C7-E945-4F02-B618-C5FBBF9EFA7F}" srcOrd="0" destOrd="0" presId="urn:microsoft.com/office/officeart/2005/8/layout/chevron2"/>
    <dgm:cxn modelId="{CD2FA4E7-EAE5-4CCB-85A8-40A920503C19}" type="presOf" srcId="{F5E26986-50DA-41EE-97BD-AE6A3D9E2130}" destId="{31C67589-67D9-4468-96CC-6F5F36505759}" srcOrd="0" destOrd="0" presId="urn:microsoft.com/office/officeart/2005/8/layout/chevron2"/>
    <dgm:cxn modelId="{840E74EA-C7C2-4ABC-9619-93E408A722B5}" type="presOf" srcId="{72C7BAF6-D3B5-4F5C-BEAD-2779AB33A638}" destId="{61D1DE4F-81A8-416F-8BA7-6CA6281BE0C0}" srcOrd="0" destOrd="0" presId="urn:microsoft.com/office/officeart/2005/8/layout/chevron2"/>
    <dgm:cxn modelId="{F294A9EB-422B-4CE1-AF35-A6E2A4E2CC59}" srcId="{F5E26986-50DA-41EE-97BD-AE6A3D9E2130}" destId="{39EABDEC-42B4-45A6-A17D-A9F48E6629D2}" srcOrd="1" destOrd="0" parTransId="{3E33FF7B-A9B4-450E-86D8-BBF3D88E755D}" sibTransId="{C90F515B-09A5-47E3-BA23-677A16224F4E}"/>
    <dgm:cxn modelId="{69553AEE-D129-47E0-AE8B-F6E9F3D9F119}" srcId="{72C7BAF6-D3B5-4F5C-BEAD-2779AB33A638}" destId="{F5E26986-50DA-41EE-97BD-AE6A3D9E2130}" srcOrd="3" destOrd="0" parTransId="{0E340DDB-16DC-4A99-B5D5-8D4835339C98}" sibTransId="{850812F9-C492-4984-A8DF-54E2C940F598}"/>
    <dgm:cxn modelId="{8D3921F9-65EE-4C9B-B27E-FF63CB444C73}" type="presOf" srcId="{C1B02FDE-DAB8-48F4-8860-F49211DC0928}" destId="{F76AC3F0-9003-4BBF-B783-B0B910415DD1}" srcOrd="0" destOrd="0" presId="urn:microsoft.com/office/officeart/2005/8/layout/chevron2"/>
    <dgm:cxn modelId="{059B07FA-DC6B-4627-A7A3-48794DB9B6CE}" type="presOf" srcId="{9E0366E6-EA25-4055-9E6A-3BBDCBD7B71E}" destId="{BD7CAB6D-47B1-4D72-A75C-8C9458E4238C}" srcOrd="0" destOrd="0" presId="urn:microsoft.com/office/officeart/2005/8/layout/chevron2"/>
    <dgm:cxn modelId="{B0BECFD0-91BD-4F3A-9464-C55B88DB5B49}" type="presParOf" srcId="{61D1DE4F-81A8-416F-8BA7-6CA6281BE0C0}" destId="{3E0B1201-163A-4E2A-BC24-7EB0265F8254}" srcOrd="0" destOrd="0" presId="urn:microsoft.com/office/officeart/2005/8/layout/chevron2"/>
    <dgm:cxn modelId="{331D89BF-D1E5-4A0B-8395-8F5A29C3D301}" type="presParOf" srcId="{3E0B1201-163A-4E2A-BC24-7EB0265F8254}" destId="{54E462F8-E40D-400C-ABC1-5B95A463018B}" srcOrd="0" destOrd="0" presId="urn:microsoft.com/office/officeart/2005/8/layout/chevron2"/>
    <dgm:cxn modelId="{36B0DFAA-CA09-4532-9226-8E5DBB5E143A}" type="presParOf" srcId="{3E0B1201-163A-4E2A-BC24-7EB0265F8254}" destId="{9FD0E7C7-E945-4F02-B618-C5FBBF9EFA7F}" srcOrd="1" destOrd="0" presId="urn:microsoft.com/office/officeart/2005/8/layout/chevron2"/>
    <dgm:cxn modelId="{4F8B05E9-BD94-40B2-94C7-7B7A2701F46F}" type="presParOf" srcId="{61D1DE4F-81A8-416F-8BA7-6CA6281BE0C0}" destId="{06952A9C-D2CD-4448-8ADA-30FA0C9C391C}" srcOrd="1" destOrd="0" presId="urn:microsoft.com/office/officeart/2005/8/layout/chevron2"/>
    <dgm:cxn modelId="{938B3980-0CB8-413C-AF9A-EDF915CFFC18}" type="presParOf" srcId="{61D1DE4F-81A8-416F-8BA7-6CA6281BE0C0}" destId="{6065A5DE-36DE-4A12-B077-F98AF84DAE68}" srcOrd="2" destOrd="0" presId="urn:microsoft.com/office/officeart/2005/8/layout/chevron2"/>
    <dgm:cxn modelId="{1933768A-CAAA-4DD0-987B-2F1F70B12B71}" type="presParOf" srcId="{6065A5DE-36DE-4A12-B077-F98AF84DAE68}" destId="{9C648ED4-D00F-4DF8-B313-BD11F37D957E}" srcOrd="0" destOrd="0" presId="urn:microsoft.com/office/officeart/2005/8/layout/chevron2"/>
    <dgm:cxn modelId="{EAD74E93-5FCB-4A16-9C73-0A75B691CE62}" type="presParOf" srcId="{6065A5DE-36DE-4A12-B077-F98AF84DAE68}" destId="{F524B8EC-9B6F-4F97-B9EA-DEF8E6DF1D1A}" srcOrd="1" destOrd="0" presId="urn:microsoft.com/office/officeart/2005/8/layout/chevron2"/>
    <dgm:cxn modelId="{767D3C80-ABB5-47DD-825A-B5388D79CCBE}" type="presParOf" srcId="{61D1DE4F-81A8-416F-8BA7-6CA6281BE0C0}" destId="{B2F92150-24FD-40E7-97C3-0B9EF41A3AD0}" srcOrd="3" destOrd="0" presId="urn:microsoft.com/office/officeart/2005/8/layout/chevron2"/>
    <dgm:cxn modelId="{8055C27D-65DF-4F2A-947F-A7693A627F46}" type="presParOf" srcId="{61D1DE4F-81A8-416F-8BA7-6CA6281BE0C0}" destId="{92D9C5E7-8D5D-4697-9666-DB4DBADCE02B}" srcOrd="4" destOrd="0" presId="urn:microsoft.com/office/officeart/2005/8/layout/chevron2"/>
    <dgm:cxn modelId="{8791F708-C05B-4320-B678-550AC5F5C738}" type="presParOf" srcId="{92D9C5E7-8D5D-4697-9666-DB4DBADCE02B}" destId="{BD7CAB6D-47B1-4D72-A75C-8C9458E4238C}" srcOrd="0" destOrd="0" presId="urn:microsoft.com/office/officeart/2005/8/layout/chevron2"/>
    <dgm:cxn modelId="{F67A86BE-1337-40DA-9999-3786616DD15D}" type="presParOf" srcId="{92D9C5E7-8D5D-4697-9666-DB4DBADCE02B}" destId="{F76AC3F0-9003-4BBF-B783-B0B910415DD1}" srcOrd="1" destOrd="0" presId="urn:microsoft.com/office/officeart/2005/8/layout/chevron2"/>
    <dgm:cxn modelId="{2F588AF0-7CF9-40DF-8B8F-5F53C5B1D65B}" type="presParOf" srcId="{61D1DE4F-81A8-416F-8BA7-6CA6281BE0C0}" destId="{0F1BEA2F-A787-46D3-B97F-C7C7DE850E67}" srcOrd="5" destOrd="0" presId="urn:microsoft.com/office/officeart/2005/8/layout/chevron2"/>
    <dgm:cxn modelId="{3B95198D-58C9-45EB-B425-693886D807D3}" type="presParOf" srcId="{61D1DE4F-81A8-416F-8BA7-6CA6281BE0C0}" destId="{42F2D4AA-938C-4745-9C84-4996BBDC1FED}" srcOrd="6" destOrd="0" presId="urn:microsoft.com/office/officeart/2005/8/layout/chevron2"/>
    <dgm:cxn modelId="{B6D7144F-BDE5-4AA3-A594-1BC58BB0E003}" type="presParOf" srcId="{42F2D4AA-938C-4745-9C84-4996BBDC1FED}" destId="{31C67589-67D9-4468-96CC-6F5F36505759}" srcOrd="0" destOrd="0" presId="urn:microsoft.com/office/officeart/2005/8/layout/chevron2"/>
    <dgm:cxn modelId="{FECF6D4D-439F-4D14-B552-2E0EE3007C83}" type="presParOf" srcId="{42F2D4AA-938C-4745-9C84-4996BBDC1FED}" destId="{E2AD4384-1F74-4C02-8E79-335599DBCA2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6C49A7-1BFC-4586-85A1-FB8C4268D1CD}">
      <dsp:nvSpPr>
        <dsp:cNvPr id="0" name=""/>
        <dsp:cNvSpPr/>
      </dsp:nvSpPr>
      <dsp:spPr>
        <a:xfrm>
          <a:off x="969" y="501475"/>
          <a:ext cx="2066906" cy="1240143"/>
        </a:xfrm>
        <a:prstGeom prst="roundRect">
          <a:avLst>
            <a:gd name="adj" fmla="val 10000"/>
          </a:avLst>
        </a:prstGeom>
        <a:solidFill>
          <a:schemeClr val="accent5">
            <a:lumMod val="20000"/>
            <a:lumOff val="80000"/>
            <a:alpha val="9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Calibri" panose="020F0502020204030204"/>
              <a:ea typeface="+mn-ea"/>
              <a:cs typeface="+mn-cs"/>
            </a:rPr>
            <a:t>Establish goals</a:t>
          </a:r>
        </a:p>
      </dsp:txBody>
      <dsp:txXfrm>
        <a:off x="37292" y="537798"/>
        <a:ext cx="1994260" cy="1167497"/>
      </dsp:txXfrm>
    </dsp:sp>
    <dsp:sp modelId="{AFCC4A93-B6C7-4ABE-8F43-FE5A09E177BC}">
      <dsp:nvSpPr>
        <dsp:cNvPr id="0" name=""/>
        <dsp:cNvSpPr/>
      </dsp:nvSpPr>
      <dsp:spPr>
        <a:xfrm>
          <a:off x="2249763" y="865250"/>
          <a:ext cx="438184" cy="512592"/>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b="1" kern="1200">
            <a:solidFill>
              <a:schemeClr val="tx1"/>
            </a:solidFill>
            <a:latin typeface="Calibri" panose="020F0502020204030204"/>
            <a:ea typeface="+mn-ea"/>
            <a:cs typeface="+mn-cs"/>
          </a:endParaRPr>
        </a:p>
      </dsp:txBody>
      <dsp:txXfrm>
        <a:off x="2249763" y="967768"/>
        <a:ext cx="306729" cy="307556"/>
      </dsp:txXfrm>
    </dsp:sp>
    <dsp:sp modelId="{2B7A1619-E7C6-4A51-AEF8-BC586B66A47C}">
      <dsp:nvSpPr>
        <dsp:cNvPr id="0" name=""/>
        <dsp:cNvSpPr/>
      </dsp:nvSpPr>
      <dsp:spPr>
        <a:xfrm>
          <a:off x="2894637" y="501475"/>
          <a:ext cx="2066906" cy="1240143"/>
        </a:xfrm>
        <a:prstGeom prst="roundRect">
          <a:avLst>
            <a:gd name="adj" fmla="val 10000"/>
          </a:avLst>
        </a:prstGeom>
        <a:solidFill>
          <a:schemeClr val="accent5">
            <a:lumMod val="60000"/>
            <a:lumOff val="40000"/>
            <a:alpha val="76667"/>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Calibri" panose="020F0502020204030204"/>
              <a:ea typeface="+mn-ea"/>
              <a:cs typeface="+mn-cs"/>
            </a:rPr>
            <a:t>Develop strategic roadmap</a:t>
          </a:r>
        </a:p>
      </dsp:txBody>
      <dsp:txXfrm>
        <a:off x="2930960" y="537798"/>
        <a:ext cx="1994260" cy="1167497"/>
      </dsp:txXfrm>
    </dsp:sp>
    <dsp:sp modelId="{B359E682-3B4F-4C63-9A24-D95BE24EAF28}">
      <dsp:nvSpPr>
        <dsp:cNvPr id="0" name=""/>
        <dsp:cNvSpPr/>
      </dsp:nvSpPr>
      <dsp:spPr>
        <a:xfrm rot="5400000">
          <a:off x="3708998" y="1886302"/>
          <a:ext cx="438184" cy="512592"/>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b="1" kern="1200">
            <a:solidFill>
              <a:schemeClr val="tx1"/>
            </a:solidFill>
            <a:latin typeface="Calibri" panose="020F0502020204030204"/>
            <a:ea typeface="+mn-ea"/>
            <a:cs typeface="+mn-cs"/>
          </a:endParaRPr>
        </a:p>
      </dsp:txBody>
      <dsp:txXfrm rot="-5400000">
        <a:off x="3774313" y="1923506"/>
        <a:ext cx="307556" cy="306729"/>
      </dsp:txXfrm>
    </dsp:sp>
    <dsp:sp modelId="{89E00F3B-674F-459F-A5B7-9F029CF8A570}">
      <dsp:nvSpPr>
        <dsp:cNvPr id="0" name=""/>
        <dsp:cNvSpPr/>
      </dsp:nvSpPr>
      <dsp:spPr>
        <a:xfrm>
          <a:off x="2894637" y="2568381"/>
          <a:ext cx="2066906" cy="1240143"/>
        </a:xfrm>
        <a:prstGeom prst="roundRect">
          <a:avLst>
            <a:gd name="adj" fmla="val 10000"/>
          </a:avLst>
        </a:prstGeom>
        <a:solidFill>
          <a:schemeClr val="accent5">
            <a:lumMod val="75000"/>
            <a:alpha val="63333"/>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latin typeface="Calibri" panose="020F0502020204030204"/>
              <a:ea typeface="+mn-ea"/>
              <a:cs typeface="+mn-cs"/>
            </a:rPr>
            <a:t>Exercise sound judgment and informed choices</a:t>
          </a:r>
        </a:p>
      </dsp:txBody>
      <dsp:txXfrm>
        <a:off x="2930960" y="2604704"/>
        <a:ext cx="1994260" cy="1167497"/>
      </dsp:txXfrm>
    </dsp:sp>
    <dsp:sp modelId="{24912D11-2C49-48F1-8D32-F606170F63A2}">
      <dsp:nvSpPr>
        <dsp:cNvPr id="0" name=""/>
        <dsp:cNvSpPr/>
      </dsp:nvSpPr>
      <dsp:spPr>
        <a:xfrm rot="10800000">
          <a:off x="2274565" y="2932156"/>
          <a:ext cx="438184" cy="512592"/>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b="1" kern="1200">
            <a:solidFill>
              <a:schemeClr val="tx1"/>
            </a:solidFill>
            <a:latin typeface="Calibri" panose="020F0502020204030204"/>
            <a:ea typeface="+mn-ea"/>
            <a:cs typeface="+mn-cs"/>
          </a:endParaRPr>
        </a:p>
      </dsp:txBody>
      <dsp:txXfrm rot="10800000">
        <a:off x="2406020" y="3034674"/>
        <a:ext cx="306729" cy="307556"/>
      </dsp:txXfrm>
    </dsp:sp>
    <dsp:sp modelId="{868C9BD9-30F0-4723-9484-552BBE82826D}">
      <dsp:nvSpPr>
        <dsp:cNvPr id="0" name=""/>
        <dsp:cNvSpPr/>
      </dsp:nvSpPr>
      <dsp:spPr>
        <a:xfrm>
          <a:off x="969" y="2568381"/>
          <a:ext cx="2066906" cy="1240143"/>
        </a:xfrm>
        <a:prstGeom prst="roundRect">
          <a:avLst>
            <a:gd name="adj" fmla="val 10000"/>
          </a:avLst>
        </a:prstGeom>
        <a:solidFill>
          <a:schemeClr val="accent3">
            <a:alpha val="5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Calibri" panose="020F0502020204030204"/>
              <a:ea typeface="+mn-ea"/>
              <a:cs typeface="+mn-cs"/>
            </a:rPr>
            <a:t>Initiate the audit tender process</a:t>
          </a:r>
        </a:p>
      </dsp:txBody>
      <dsp:txXfrm>
        <a:off x="37292" y="2604704"/>
        <a:ext cx="1994260" cy="11674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462F8-E40D-400C-ABC1-5B95A463018B}">
      <dsp:nvSpPr>
        <dsp:cNvPr id="0" name=""/>
        <dsp:cNvSpPr/>
      </dsp:nvSpPr>
      <dsp:spPr>
        <a:xfrm rot="5400000">
          <a:off x="-214119" y="215039"/>
          <a:ext cx="1427463" cy="999224"/>
        </a:xfrm>
        <a:prstGeom prst="chevron">
          <a:avLst/>
        </a:prstGeom>
        <a:solidFill>
          <a:schemeClr val="accent3">
            <a:alpha val="9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1" i="0" kern="1200" dirty="0"/>
            <a:t>Hypothesis development</a:t>
          </a:r>
          <a:endParaRPr lang="en-IN" sz="1400" b="1" kern="1200" dirty="0"/>
        </a:p>
      </dsp:txBody>
      <dsp:txXfrm rot="-5400000">
        <a:off x="1" y="500531"/>
        <a:ext cx="999224" cy="428239"/>
      </dsp:txXfrm>
    </dsp:sp>
    <dsp:sp modelId="{9FD0E7C7-E945-4F02-B618-C5FBBF9EFA7F}">
      <dsp:nvSpPr>
        <dsp:cNvPr id="0" name=""/>
        <dsp:cNvSpPr/>
      </dsp:nvSpPr>
      <dsp:spPr>
        <a:xfrm rot="5400000">
          <a:off x="5867143" y="-4866998"/>
          <a:ext cx="927851" cy="10663688"/>
        </a:xfrm>
        <a:prstGeom prst="round2SameRect">
          <a:avLst/>
        </a:prstGeom>
        <a:solidFill>
          <a:schemeClr val="lt1">
            <a:alpha val="9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dirty="0">
              <a:ln>
                <a:noFill/>
              </a:ln>
              <a:solidFill>
                <a:schemeClr val="tx1"/>
              </a:solidFill>
              <a:effectLst/>
              <a:uLnTx/>
              <a:uFillTx/>
              <a:latin typeface="+mn-lt"/>
              <a:ea typeface="+mn-ea"/>
              <a:cs typeface="Arial" panose="020B0604020202020204" pitchFamily="34" charset="0"/>
            </a:rPr>
            <a:t>Evaluate business requirements</a:t>
          </a:r>
          <a:endParaRPr lang="en-IN" sz="1400" kern="1200" dirty="0"/>
        </a:p>
        <a:p>
          <a:pPr marL="114300" lvl="1" indent="-114300" algn="l" defTabSz="622300">
            <a:lnSpc>
              <a:spcPct val="90000"/>
            </a:lnSpc>
            <a:spcBef>
              <a:spcPct val="0"/>
            </a:spcBef>
            <a:spcAft>
              <a:spcPct val="15000"/>
            </a:spcAft>
            <a:buFontTx/>
            <a:buChar char="–"/>
          </a:pPr>
          <a:r>
            <a:rPr kumimoji="0" lang="en-US" sz="1400" b="0" i="0" u="none" strike="noStrike" kern="1200" cap="none" spc="0" normalizeH="0" baseline="0" dirty="0">
              <a:ln>
                <a:noFill/>
              </a:ln>
              <a:solidFill>
                <a:schemeClr val="tx1"/>
              </a:solidFill>
              <a:effectLst/>
              <a:uLnTx/>
              <a:uFillTx/>
              <a:latin typeface="+mn-lt"/>
              <a:ea typeface="+mn-ea"/>
              <a:cs typeface="Arial" panose="020B0604020202020204" pitchFamily="34" charset="0"/>
            </a:rPr>
            <a:t>Develop analytical framework</a:t>
          </a:r>
        </a:p>
        <a:p>
          <a:pPr marL="114300" lvl="1" indent="-114300" algn="l" defTabSz="622300">
            <a:lnSpc>
              <a:spcPct val="90000"/>
            </a:lnSpc>
            <a:spcBef>
              <a:spcPct val="0"/>
            </a:spcBef>
            <a:spcAft>
              <a:spcPct val="15000"/>
            </a:spcAft>
            <a:buFontTx/>
            <a:buChar char="–"/>
          </a:pPr>
          <a:r>
            <a:rPr kumimoji="0" lang="en-US" sz="1400" b="0" i="0" u="none" strike="noStrike" kern="1200" cap="none" spc="0" normalizeH="0" baseline="0" dirty="0">
              <a:ln>
                <a:noFill/>
              </a:ln>
              <a:solidFill>
                <a:schemeClr val="tx1"/>
              </a:solidFill>
              <a:effectLst/>
              <a:uLnTx/>
              <a:uFillTx/>
              <a:latin typeface="+mn-lt"/>
              <a:ea typeface="+mn-ea"/>
              <a:cs typeface="Arial" panose="020B0604020202020204" pitchFamily="34" charset="0"/>
            </a:rPr>
            <a:t>Finalize project approach</a:t>
          </a:r>
        </a:p>
      </dsp:txBody>
      <dsp:txXfrm rot="-5400000">
        <a:off x="999225" y="46214"/>
        <a:ext cx="10618394" cy="837263"/>
      </dsp:txXfrm>
    </dsp:sp>
    <dsp:sp modelId="{9C648ED4-D00F-4DF8-B313-BD11F37D957E}">
      <dsp:nvSpPr>
        <dsp:cNvPr id="0" name=""/>
        <dsp:cNvSpPr/>
      </dsp:nvSpPr>
      <dsp:spPr>
        <a:xfrm rot="5400000">
          <a:off x="-214119" y="1497597"/>
          <a:ext cx="1427463" cy="999224"/>
        </a:xfrm>
        <a:prstGeom prst="chevron">
          <a:avLst/>
        </a:prstGeom>
        <a:solidFill>
          <a:schemeClr val="accent3">
            <a:alpha val="90000"/>
            <a:hueOff val="0"/>
            <a:satOff val="0"/>
            <a:lumOff val="0"/>
            <a:alphaOff val="-13333"/>
          </a:schemeClr>
        </a:solidFill>
        <a:ln w="12700" cap="flat" cmpd="sng" algn="ctr">
          <a:solidFill>
            <a:schemeClr val="accent3">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711200">
            <a:lnSpc>
              <a:spcPct val="90000"/>
            </a:lnSpc>
            <a:spcBef>
              <a:spcPct val="0"/>
            </a:spcBef>
            <a:spcAft>
              <a:spcPct val="35000"/>
            </a:spcAft>
            <a:buNone/>
          </a:pPr>
          <a:r>
            <a:rPr lang="en-IN" sz="1400" b="1" i="0" kern="1200" dirty="0">
              <a:solidFill>
                <a:prstClr val="white"/>
              </a:solidFill>
              <a:latin typeface="Times New Roman" panose="02020603050405020304"/>
              <a:ea typeface="+mn-ea"/>
              <a:cs typeface="+mn-cs"/>
            </a:rPr>
            <a:t>Data Collection</a:t>
          </a:r>
        </a:p>
      </dsp:txBody>
      <dsp:txXfrm rot="-5400000">
        <a:off x="1" y="1783089"/>
        <a:ext cx="999224" cy="428239"/>
      </dsp:txXfrm>
    </dsp:sp>
    <dsp:sp modelId="{F524B8EC-9B6F-4F97-B9EA-DEF8E6DF1D1A}">
      <dsp:nvSpPr>
        <dsp:cNvPr id="0" name=""/>
        <dsp:cNvSpPr/>
      </dsp:nvSpPr>
      <dsp:spPr>
        <a:xfrm rot="5400000">
          <a:off x="5867143" y="-3584440"/>
          <a:ext cx="927851" cy="10663688"/>
        </a:xfrm>
        <a:prstGeom prst="round2SameRect">
          <a:avLst/>
        </a:prstGeom>
        <a:solidFill>
          <a:schemeClr val="lt1">
            <a:alpha val="90000"/>
            <a:hueOff val="0"/>
            <a:satOff val="0"/>
            <a:lumOff val="0"/>
            <a:alphaOff val="0"/>
          </a:schemeClr>
        </a:solidFill>
        <a:ln w="12700" cap="flat" cmpd="sng" algn="ctr">
          <a:solidFill>
            <a:schemeClr val="accent3">
              <a:alpha val="90000"/>
              <a:hueOff val="0"/>
              <a:satOff val="0"/>
              <a:lumOff val="0"/>
              <a:alphaOff val="-13333"/>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noProof="0" dirty="0">
              <a:ln>
                <a:noFill/>
              </a:ln>
              <a:solidFill>
                <a:srgbClr val="000000"/>
              </a:solidFill>
              <a:effectLst/>
              <a:uLnTx/>
              <a:uFillTx/>
              <a:latin typeface="Times New Roman" panose="02020603050405020304"/>
              <a:ea typeface="+mn-ea"/>
              <a:cs typeface="Arial" panose="020B0604020202020204" pitchFamily="34" charset="0"/>
            </a:rPr>
            <a:t>Identify secondary information sources such as annual reports, company presentations, and government agencies</a:t>
          </a:r>
          <a:endParaRPr kumimoji="0" lang="en-IN"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endParaRPr>
        </a:p>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noProof="0" dirty="0">
              <a:ln>
                <a:noFill/>
              </a:ln>
              <a:solidFill>
                <a:srgbClr val="000000"/>
              </a:solidFill>
              <a:effectLst/>
              <a:uLnTx/>
              <a:uFillTx/>
              <a:latin typeface="Times New Roman" panose="02020603050405020304"/>
              <a:ea typeface="+mn-ea"/>
              <a:cs typeface="Arial" panose="020B0604020202020204" pitchFamily="34" charset="0"/>
            </a:rPr>
            <a:t>Conduct primary interactions with industry experts to validate the findings obtained through secondary sources</a:t>
          </a:r>
        </a:p>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noProof="0" dirty="0">
              <a:ln>
                <a:noFill/>
              </a:ln>
              <a:solidFill>
                <a:srgbClr val="000000"/>
              </a:solidFill>
              <a:effectLst/>
              <a:uLnTx/>
              <a:uFillTx/>
              <a:latin typeface="Times New Roman" panose="02020603050405020304"/>
              <a:ea typeface="+mn-ea"/>
              <a:cs typeface="Arial" panose="020B0604020202020204" pitchFamily="34" charset="0"/>
            </a:rPr>
            <a:t>Clean and synthesize data</a:t>
          </a:r>
          <a:endParaRPr kumimoji="0" lang="en-US"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endParaRPr>
        </a:p>
      </dsp:txBody>
      <dsp:txXfrm rot="-5400000">
        <a:off x="999225" y="1328772"/>
        <a:ext cx="10618394" cy="837263"/>
      </dsp:txXfrm>
    </dsp:sp>
    <dsp:sp modelId="{BD7CAB6D-47B1-4D72-A75C-8C9458E4238C}">
      <dsp:nvSpPr>
        <dsp:cNvPr id="0" name=""/>
        <dsp:cNvSpPr/>
      </dsp:nvSpPr>
      <dsp:spPr>
        <a:xfrm rot="5400000">
          <a:off x="-214119" y="2780155"/>
          <a:ext cx="1427463" cy="999224"/>
        </a:xfrm>
        <a:prstGeom prst="chevron">
          <a:avLst/>
        </a:prstGeom>
        <a:solidFill>
          <a:schemeClr val="accent3">
            <a:alpha val="90000"/>
            <a:hueOff val="0"/>
            <a:satOff val="0"/>
            <a:lumOff val="0"/>
            <a:alphaOff val="-26667"/>
          </a:schemeClr>
        </a:solidFill>
        <a:ln w="12700" cap="flat" cmpd="sng" algn="ctr">
          <a:solidFill>
            <a:schemeClr val="accent3">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711200">
            <a:lnSpc>
              <a:spcPct val="90000"/>
            </a:lnSpc>
            <a:spcBef>
              <a:spcPct val="0"/>
            </a:spcBef>
            <a:spcAft>
              <a:spcPct val="35000"/>
            </a:spcAft>
            <a:buNone/>
          </a:pPr>
          <a:r>
            <a:rPr lang="en-IN" sz="1400" b="1" i="0" kern="1200" dirty="0">
              <a:solidFill>
                <a:prstClr val="white"/>
              </a:solidFill>
              <a:latin typeface="Times New Roman" panose="02020603050405020304"/>
              <a:ea typeface="+mn-ea"/>
              <a:cs typeface="+mn-cs"/>
            </a:rPr>
            <a:t>Analysis and Conclusions</a:t>
          </a:r>
        </a:p>
      </dsp:txBody>
      <dsp:txXfrm rot="-5400000">
        <a:off x="1" y="3065647"/>
        <a:ext cx="999224" cy="428239"/>
      </dsp:txXfrm>
    </dsp:sp>
    <dsp:sp modelId="{F76AC3F0-9003-4BBF-B783-B0B910415DD1}">
      <dsp:nvSpPr>
        <dsp:cNvPr id="0" name=""/>
        <dsp:cNvSpPr/>
      </dsp:nvSpPr>
      <dsp:spPr>
        <a:xfrm rot="5400000">
          <a:off x="5867143" y="-2301882"/>
          <a:ext cx="927851" cy="10663688"/>
        </a:xfrm>
        <a:prstGeom prst="round2SameRect">
          <a:avLst/>
        </a:prstGeom>
        <a:solidFill>
          <a:schemeClr val="lt1">
            <a:alpha val="90000"/>
            <a:hueOff val="0"/>
            <a:satOff val="0"/>
            <a:lumOff val="0"/>
            <a:alphaOff val="0"/>
          </a:schemeClr>
        </a:solidFill>
        <a:ln w="12700" cap="flat" cmpd="sng" algn="ctr">
          <a:solidFill>
            <a:schemeClr val="accent3">
              <a:alpha val="90000"/>
              <a:hueOff val="0"/>
              <a:satOff val="0"/>
              <a:lumOff val="0"/>
              <a:alphaOff val="-26667"/>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rPr>
            <a:t>Represent data by organizing, verifying, and tabulating the analysis</a:t>
          </a:r>
          <a:endParaRPr kumimoji="0" lang="en-IN"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endParaRPr>
        </a:p>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rPr>
            <a:t>Develop insights</a:t>
          </a:r>
        </a:p>
      </dsp:txBody>
      <dsp:txXfrm rot="-5400000">
        <a:off x="999225" y="2611330"/>
        <a:ext cx="10618394" cy="837263"/>
      </dsp:txXfrm>
    </dsp:sp>
    <dsp:sp modelId="{31C67589-67D9-4468-96CC-6F5F36505759}">
      <dsp:nvSpPr>
        <dsp:cNvPr id="0" name=""/>
        <dsp:cNvSpPr/>
      </dsp:nvSpPr>
      <dsp:spPr>
        <a:xfrm rot="5400000">
          <a:off x="-214119" y="4062713"/>
          <a:ext cx="1427463" cy="999224"/>
        </a:xfrm>
        <a:prstGeom prst="chevron">
          <a:avLst/>
        </a:prstGeom>
        <a:solidFill>
          <a:schemeClr val="accent3">
            <a:alpha val="90000"/>
            <a:hueOff val="0"/>
            <a:satOff val="0"/>
            <a:lumOff val="0"/>
            <a:alphaOff val="-40000"/>
          </a:schemeClr>
        </a:solidFill>
        <a:ln w="12700" cap="flat" cmpd="sng" algn="ctr">
          <a:solidFill>
            <a:schemeClr val="accent3">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b="1" kern="1200" dirty="0"/>
            <a:t>Strategic insights</a:t>
          </a:r>
        </a:p>
      </dsp:txBody>
      <dsp:txXfrm rot="-5400000">
        <a:off x="1" y="4348205"/>
        <a:ext cx="999224" cy="428239"/>
      </dsp:txXfrm>
    </dsp:sp>
    <dsp:sp modelId="{E2AD4384-1F74-4C02-8E79-335599DBCA23}">
      <dsp:nvSpPr>
        <dsp:cNvPr id="0" name=""/>
        <dsp:cNvSpPr/>
      </dsp:nvSpPr>
      <dsp:spPr>
        <a:xfrm rot="5400000">
          <a:off x="5867143" y="-1019325"/>
          <a:ext cx="927851" cy="10663688"/>
        </a:xfrm>
        <a:prstGeom prst="round2SameRect">
          <a:avLst/>
        </a:prstGeom>
        <a:solidFill>
          <a:schemeClr val="lt1">
            <a:alpha val="90000"/>
            <a:hueOff val="0"/>
            <a:satOff val="0"/>
            <a:lumOff val="0"/>
            <a:alphaOff val="0"/>
          </a:schemeClr>
        </a:solidFill>
        <a:ln w="12700" cap="flat" cmpd="sng" algn="ctr">
          <a:solidFill>
            <a:schemeClr val="accent3">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rPr>
            <a:t>Present findings</a:t>
          </a:r>
          <a:endParaRPr kumimoji="0" lang="en-IN"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endParaRPr>
        </a:p>
        <a:p>
          <a:pPr marL="114300" lvl="1" indent="-114300" algn="l" defTabSz="622300">
            <a:lnSpc>
              <a:spcPct val="90000"/>
            </a:lnSpc>
            <a:spcBef>
              <a:spcPct val="0"/>
            </a:spcBef>
            <a:spcAft>
              <a:spcPct val="15000"/>
            </a:spcAft>
            <a:buClrTx/>
            <a:buSzTx/>
            <a:buFontTx/>
            <a:buChar char="–"/>
          </a:pPr>
          <a:r>
            <a:rPr kumimoji="0" lang="en-US" sz="1400" b="0" i="0" u="none" strike="noStrike" kern="1200" cap="none" spc="0" normalizeH="0" baseline="0" dirty="0">
              <a:ln>
                <a:noFill/>
              </a:ln>
              <a:solidFill>
                <a:srgbClr val="000000"/>
              </a:solidFill>
              <a:effectLst/>
              <a:uLnTx/>
              <a:uFillTx/>
              <a:latin typeface="Times New Roman" panose="02020603050405020304"/>
              <a:ea typeface="+mn-ea"/>
              <a:cs typeface="Arial" panose="020B0604020202020204" pitchFamily="34" charset="0"/>
            </a:rPr>
            <a:t>Provide actionable recommendations to the client</a:t>
          </a:r>
        </a:p>
      </dsp:txBody>
      <dsp:txXfrm rot="-5400000">
        <a:off x="999225" y="3893887"/>
        <a:ext cx="10618394" cy="83726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FF5C73-9949-10F5-5679-6AC07B6114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2157CA4-97B9-2378-9105-8B6DED1E48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EDA986-F571-4A36-9AF6-F68FEEBB996B}" type="datetimeFigureOut">
              <a:rPr lang="en-IN" smtClean="0"/>
              <a:t>03-04-2025</a:t>
            </a:fld>
            <a:endParaRPr lang="en-IN"/>
          </a:p>
        </p:txBody>
      </p:sp>
      <p:sp>
        <p:nvSpPr>
          <p:cNvPr id="4" name="Footer Placeholder 3">
            <a:extLst>
              <a:ext uri="{FF2B5EF4-FFF2-40B4-BE49-F238E27FC236}">
                <a16:creationId xmlns:a16="http://schemas.microsoft.com/office/drawing/2014/main" id="{F4ED71F8-5ED7-D59D-EA59-2CC4212CDA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164538A2-C1B8-BDF9-94AF-45D50F15A3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CB7CFBB-795B-4C78-BBFB-CEA546B05D0F}" type="slidenum">
              <a:rPr lang="en-IN" smtClean="0"/>
              <a:t>‹#›</a:t>
            </a:fld>
            <a:endParaRPr lang="en-IN"/>
          </a:p>
        </p:txBody>
      </p:sp>
    </p:spTree>
    <p:extLst>
      <p:ext uri="{BB962C8B-B14F-4D97-AF65-F5344CB8AC3E}">
        <p14:creationId xmlns:p14="http://schemas.microsoft.com/office/powerpoint/2010/main" val="1891216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3DB2EE-9B71-4FEB-8422-81163A963B76}" type="datetimeFigureOut">
              <a:rPr lang="en-US" smtClean="0"/>
              <a:t>4/3/2025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CFD630-C06D-437A-AB94-BFEE9F87823E}" type="slidenum">
              <a:rPr lang="en-US" smtClean="0"/>
              <a:t>‹#›</a:t>
            </a:fld>
            <a:endParaRPr lang="en-US"/>
          </a:p>
        </p:txBody>
      </p:sp>
    </p:spTree>
    <p:extLst>
      <p:ext uri="{BB962C8B-B14F-4D97-AF65-F5344CB8AC3E}">
        <p14:creationId xmlns:p14="http://schemas.microsoft.com/office/powerpoint/2010/main" val="17839547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01998-1AB1-FB45-8A11-A5E2A8655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54434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9" name="Rectangle 8"/>
          <p:cNvSpPr/>
          <p:nvPr userDrawn="1"/>
        </p:nvSpPr>
        <p:spPr>
          <a:xfrm>
            <a:off x="0" y="-1"/>
            <a:ext cx="4500563" cy="6858001"/>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userDrawn="1"/>
        </p:nvSpPr>
        <p:spPr>
          <a:xfrm>
            <a:off x="10753714" y="6071251"/>
            <a:ext cx="1277091" cy="584775"/>
          </a:xfrm>
          <a:prstGeom prst="rect">
            <a:avLst/>
          </a:prstGeom>
          <a:noFill/>
        </p:spPr>
        <p:txBody>
          <a:bodyPr wrap="square" lIns="91426" tIns="45713" rIns="91426" bIns="45713" rtlCol="0">
            <a:noAutofit/>
          </a:bodyPr>
          <a:lstStyle/>
          <a:p>
            <a:pPr algn="ctr"/>
            <a:endParaRPr lang="en-US" sz="1600" dirty="0">
              <a:solidFill>
                <a:prstClr val="black"/>
              </a:solidFill>
            </a:endParaRPr>
          </a:p>
        </p:txBody>
      </p:sp>
      <p:sp>
        <p:nvSpPr>
          <p:cNvPr id="2" name="Title 1">
            <a:extLst>
              <a:ext uri="{FF2B5EF4-FFF2-40B4-BE49-F238E27FC236}">
                <a16:creationId xmlns:a16="http://schemas.microsoft.com/office/drawing/2014/main" id="{57E9DCF6-4F02-2814-DAB7-BFFF159A96A6}"/>
              </a:ext>
            </a:extLst>
          </p:cNvPr>
          <p:cNvSpPr txBox="1">
            <a:spLocks/>
          </p:cNvSpPr>
          <p:nvPr userDrawn="1"/>
        </p:nvSpPr>
        <p:spPr>
          <a:xfrm>
            <a:off x="0" y="6263040"/>
            <a:ext cx="4500564" cy="596548"/>
          </a:xfrm>
          <a:prstGeom prst="rect">
            <a:avLst/>
          </a:prstGeom>
          <a:solidFill>
            <a:srgbClr val="000000"/>
          </a:solidFill>
        </p:spPr>
        <p:txBody>
          <a:bodyPr anchor="ctr">
            <a:noAutofit/>
          </a:bodyPr>
          <a:lstStyle>
            <a:lvl1pPr marL="463504" algn="l" defTabSz="914309" rtl="0" eaLnBrk="1" latinLnBrk="0" hangingPunct="1">
              <a:lnSpc>
                <a:spcPct val="90000"/>
              </a:lnSpc>
              <a:spcBef>
                <a:spcPct val="0"/>
              </a:spcBef>
              <a:buNone/>
              <a:defRPr lang="en-US" sz="2400" b="1" kern="1200" baseline="0" dirty="0">
                <a:solidFill>
                  <a:prstClr val="white"/>
                </a:solidFill>
                <a:latin typeface="Arial"/>
                <a:ea typeface="+mj-ea"/>
                <a:cs typeface="Arial" panose="020B0604020202020204" pitchFamily="34" charset="0"/>
              </a:defRPr>
            </a:lvl1pPr>
          </a:lstStyle>
          <a:p>
            <a:pPr marL="0" marR="0" lvl="0" indent="0" algn="ctr" defTabSz="914309" rtl="0" eaLnBrk="1" fontAlgn="auto" latinLnBrk="0" hangingPunct="1">
              <a:lnSpc>
                <a:spcPct val="90000"/>
              </a:lnSpc>
              <a:spcBef>
                <a:spcPct val="0"/>
              </a:spcBef>
              <a:spcAft>
                <a:spcPts val="0"/>
              </a:spcAft>
              <a:buClrTx/>
              <a:buSzTx/>
              <a:buFontTx/>
              <a:buNone/>
              <a:tabLst/>
              <a:defRPr/>
            </a:pPr>
            <a:endParaRPr kumimoji="0" lang="en-US" sz="3000" b="1" i="0" u="none" strike="noStrike" kern="1200" cap="none" spc="0" normalizeH="0" baseline="0" noProof="0" dirty="0">
              <a:ln>
                <a:noFill/>
              </a:ln>
              <a:solidFill>
                <a:srgbClr val="FFE699"/>
              </a:solidFill>
              <a:effectLst/>
              <a:uLnTx/>
              <a:uFillTx/>
              <a:latin typeface="Calibri" panose="020F0502020204030204"/>
              <a:ea typeface="Lato Black" charset="0"/>
              <a:cs typeface="Lato Black" charset="0"/>
            </a:endParaRPr>
          </a:p>
        </p:txBody>
      </p:sp>
    </p:spTree>
    <p:extLst>
      <p:ext uri="{BB962C8B-B14F-4D97-AF65-F5344CB8AC3E}">
        <p14:creationId xmlns:p14="http://schemas.microsoft.com/office/powerpoint/2010/main" val="8539022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9" name="Off-page Connector 8"/>
          <p:cNvSpPr/>
          <p:nvPr userDrawn="1"/>
        </p:nvSpPr>
        <p:spPr>
          <a:xfrm>
            <a:off x="0" y="668438"/>
            <a:ext cx="3646967" cy="5521124"/>
          </a:xfrm>
          <a:prstGeom prst="rect">
            <a:avLst/>
          </a:prstGeom>
          <a:solidFill>
            <a:schemeClr val="accent3">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userDrawn="1"/>
        </p:nvSpPr>
        <p:spPr>
          <a:xfrm>
            <a:off x="10753714" y="6071251"/>
            <a:ext cx="1277091" cy="584775"/>
          </a:xfrm>
          <a:prstGeom prst="rect">
            <a:avLst/>
          </a:prstGeom>
          <a:noFill/>
        </p:spPr>
        <p:txBody>
          <a:bodyPr wrap="square" lIns="91426" tIns="45713" rIns="91426" bIns="45713" rtlCol="0">
            <a:noAutofit/>
          </a:bodyPr>
          <a:lstStyle/>
          <a:p>
            <a:pPr algn="ctr"/>
            <a:endParaRPr lang="en-US" sz="1600" dirty="0">
              <a:solidFill>
                <a:prstClr val="black"/>
              </a:solidFill>
            </a:endParaRPr>
          </a:p>
        </p:txBody>
      </p:sp>
      <p:sp>
        <p:nvSpPr>
          <p:cNvPr id="10" name="Text Placeholder 9">
            <a:extLst>
              <a:ext uri="{FF2B5EF4-FFF2-40B4-BE49-F238E27FC236}">
                <a16:creationId xmlns:a16="http://schemas.microsoft.com/office/drawing/2014/main" id="{C7C4AC79-0F20-7930-C6F8-24658FA7A0B1}"/>
              </a:ext>
            </a:extLst>
          </p:cNvPr>
          <p:cNvSpPr>
            <a:spLocks noGrp="1"/>
          </p:cNvSpPr>
          <p:nvPr>
            <p:ph type="body" sz="quarter" idx="10"/>
          </p:nvPr>
        </p:nvSpPr>
        <p:spPr>
          <a:xfrm>
            <a:off x="242885" y="1071563"/>
            <a:ext cx="3100387" cy="865822"/>
          </a:xfrm>
        </p:spPr>
        <p:txBody>
          <a:bodyPr>
            <a:noAutofit/>
          </a:bodyPr>
          <a:lstStyle>
            <a:lvl1pPr>
              <a:defRPr sz="6600" b="1">
                <a:solidFill>
                  <a:schemeClr val="bg1"/>
                </a:solidFill>
                <a:latin typeface="+mn-lt"/>
              </a:defRPr>
            </a:lvl1pPr>
          </a:lstStyle>
          <a:p>
            <a:pPr lvl="0"/>
            <a:r>
              <a:rPr lang="en-US" dirty="0"/>
              <a:t>Click to edit Master text styles</a:t>
            </a:r>
          </a:p>
        </p:txBody>
      </p:sp>
      <p:sp>
        <p:nvSpPr>
          <p:cNvPr id="15" name="Text Placeholder 9">
            <a:extLst>
              <a:ext uri="{FF2B5EF4-FFF2-40B4-BE49-F238E27FC236}">
                <a16:creationId xmlns:a16="http://schemas.microsoft.com/office/drawing/2014/main" id="{8BBFD8C7-2CF7-2D13-E189-705BB402CFE9}"/>
              </a:ext>
            </a:extLst>
          </p:cNvPr>
          <p:cNvSpPr>
            <a:spLocks noGrp="1"/>
          </p:cNvSpPr>
          <p:nvPr>
            <p:ph type="body" sz="quarter" idx="13"/>
          </p:nvPr>
        </p:nvSpPr>
        <p:spPr>
          <a:xfrm>
            <a:off x="224416" y="1973506"/>
            <a:ext cx="3100387" cy="865822"/>
          </a:xfrm>
        </p:spPr>
        <p:txBody>
          <a:bodyPr>
            <a:noAutofit/>
          </a:bodyPr>
          <a:lstStyle>
            <a:lvl1pPr>
              <a:defRPr sz="2800" b="1">
                <a:solidFill>
                  <a:schemeClr val="bg1"/>
                </a:solidFill>
                <a:latin typeface="+mn-lt"/>
              </a:defRPr>
            </a:lvl1pPr>
          </a:lstStyle>
          <a:p>
            <a:pPr lvl="0"/>
            <a:r>
              <a:rPr lang="en-US" dirty="0"/>
              <a:t>Click to edit Master text styles</a:t>
            </a:r>
          </a:p>
        </p:txBody>
      </p:sp>
      <p:sp>
        <p:nvSpPr>
          <p:cNvPr id="17" name="Text Placeholder 16">
            <a:extLst>
              <a:ext uri="{FF2B5EF4-FFF2-40B4-BE49-F238E27FC236}">
                <a16:creationId xmlns:a16="http://schemas.microsoft.com/office/drawing/2014/main" id="{B263CBB1-D8DA-0CFE-F4D0-78B9D030F89B}"/>
              </a:ext>
            </a:extLst>
          </p:cNvPr>
          <p:cNvSpPr>
            <a:spLocks noGrp="1"/>
          </p:cNvSpPr>
          <p:nvPr>
            <p:ph type="body" sz="quarter" idx="14"/>
          </p:nvPr>
        </p:nvSpPr>
        <p:spPr>
          <a:xfrm>
            <a:off x="214314" y="3071813"/>
            <a:ext cx="3157537" cy="1073150"/>
          </a:xfrm>
        </p:spPr>
        <p:txBody>
          <a:bodyPr>
            <a:normAutofit/>
          </a:bodyPr>
          <a:lstStyle>
            <a:lvl1pPr>
              <a:lnSpc>
                <a:spcPct val="100000"/>
              </a:lnSpc>
              <a:spcAft>
                <a:spcPts val="0"/>
              </a:spcAft>
              <a:defRPr sz="1200" b="1">
                <a:solidFill>
                  <a:schemeClr val="bg1"/>
                </a:solidFill>
                <a:latin typeface="+mn-lt"/>
              </a:defRPr>
            </a:lvl1pPr>
            <a:lvl2pPr marL="800100" indent="-342900">
              <a:lnSpc>
                <a:spcPct val="100000"/>
              </a:lnSpc>
              <a:spcAft>
                <a:spcPts val="0"/>
              </a:spcAft>
              <a:buFont typeface="Wingdings" panose="05000000000000000000" pitchFamily="2" charset="2"/>
              <a:buChar char="§"/>
              <a:defRPr sz="1200" b="1">
                <a:solidFill>
                  <a:schemeClr val="bg1"/>
                </a:solidFill>
                <a:latin typeface="+mn-lt"/>
              </a:defRPr>
            </a:lvl2pPr>
            <a:lvl3pPr marL="914400" indent="0">
              <a:buNone/>
              <a:defRPr/>
            </a:lvl3pPr>
          </a:lstStyle>
          <a:p>
            <a:pPr lvl="0"/>
            <a:r>
              <a:rPr lang="en-US" dirty="0"/>
              <a:t>Click to edit Master text styles</a:t>
            </a:r>
          </a:p>
        </p:txBody>
      </p:sp>
      <p:sp>
        <p:nvSpPr>
          <p:cNvPr id="18" name="Text Placeholder 16">
            <a:extLst>
              <a:ext uri="{FF2B5EF4-FFF2-40B4-BE49-F238E27FC236}">
                <a16:creationId xmlns:a16="http://schemas.microsoft.com/office/drawing/2014/main" id="{807996A9-C757-ABAD-92C2-1EDF3C9CC220}"/>
              </a:ext>
            </a:extLst>
          </p:cNvPr>
          <p:cNvSpPr>
            <a:spLocks noGrp="1"/>
          </p:cNvSpPr>
          <p:nvPr>
            <p:ph type="body" sz="quarter" idx="15"/>
          </p:nvPr>
        </p:nvSpPr>
        <p:spPr>
          <a:xfrm>
            <a:off x="195839" y="4558440"/>
            <a:ext cx="3157537" cy="1073150"/>
          </a:xfrm>
        </p:spPr>
        <p:txBody>
          <a:bodyPr>
            <a:normAutofit/>
          </a:bodyPr>
          <a:lstStyle>
            <a:lvl1pPr>
              <a:lnSpc>
                <a:spcPct val="100000"/>
              </a:lnSpc>
              <a:spcAft>
                <a:spcPts val="0"/>
              </a:spcAft>
              <a:defRPr sz="1200" b="1">
                <a:solidFill>
                  <a:schemeClr val="bg1"/>
                </a:solidFill>
                <a:latin typeface="+mn-lt"/>
              </a:defRPr>
            </a:lvl1pPr>
            <a:lvl2pPr marL="457200" indent="0">
              <a:lnSpc>
                <a:spcPct val="100000"/>
              </a:lnSpc>
              <a:spcAft>
                <a:spcPts val="0"/>
              </a:spcAft>
              <a:buFont typeface="Wingdings" panose="05000000000000000000" pitchFamily="2" charset="2"/>
              <a:buNone/>
              <a:defRPr sz="1200" b="1">
                <a:solidFill>
                  <a:schemeClr val="bg1"/>
                </a:solidFill>
                <a:latin typeface="+mn-lt"/>
              </a:defRPr>
            </a:lvl2pPr>
            <a:lvl3pPr marL="914400" indent="0">
              <a:buNone/>
              <a:defRPr/>
            </a:lvl3pPr>
          </a:lstStyle>
          <a:p>
            <a:pPr lvl="0"/>
            <a:r>
              <a:rPr lang="en-US" dirty="0"/>
              <a:t>Click to edit Master text styles</a:t>
            </a:r>
          </a:p>
        </p:txBody>
      </p:sp>
    </p:spTree>
    <p:extLst>
      <p:ext uri="{BB962C8B-B14F-4D97-AF65-F5344CB8AC3E}">
        <p14:creationId xmlns:p14="http://schemas.microsoft.com/office/powerpoint/2010/main" val="76358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9" name="Off-page Connector 8"/>
          <p:cNvSpPr/>
          <p:nvPr userDrawn="1"/>
        </p:nvSpPr>
        <p:spPr>
          <a:xfrm>
            <a:off x="0" y="4845062"/>
            <a:ext cx="12192000" cy="1810963"/>
          </a:xfrm>
          <a:prstGeom prst="rect">
            <a:avLst/>
          </a:prstGeom>
          <a:solidFill>
            <a:schemeClr val="accent3">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userDrawn="1"/>
        </p:nvSpPr>
        <p:spPr>
          <a:xfrm>
            <a:off x="10753714" y="6071251"/>
            <a:ext cx="1277091" cy="584775"/>
          </a:xfrm>
          <a:prstGeom prst="rect">
            <a:avLst/>
          </a:prstGeom>
          <a:noFill/>
        </p:spPr>
        <p:txBody>
          <a:bodyPr wrap="square" lIns="91426" tIns="45713" rIns="91426" bIns="45713" rtlCol="0">
            <a:noAutofit/>
          </a:bodyPr>
          <a:lstStyle/>
          <a:p>
            <a:pPr algn="ctr"/>
            <a:endParaRPr lang="en-US" sz="1600" dirty="0">
              <a:solidFill>
                <a:prstClr val="black"/>
              </a:solidFill>
            </a:endParaRPr>
          </a:p>
        </p:txBody>
      </p:sp>
      <p:sp>
        <p:nvSpPr>
          <p:cNvPr id="10" name="Text Placeholder 9">
            <a:extLst>
              <a:ext uri="{FF2B5EF4-FFF2-40B4-BE49-F238E27FC236}">
                <a16:creationId xmlns:a16="http://schemas.microsoft.com/office/drawing/2014/main" id="{C7C4AC79-0F20-7930-C6F8-24658FA7A0B1}"/>
              </a:ext>
            </a:extLst>
          </p:cNvPr>
          <p:cNvSpPr>
            <a:spLocks noGrp="1"/>
          </p:cNvSpPr>
          <p:nvPr>
            <p:ph type="body" sz="quarter" idx="10"/>
          </p:nvPr>
        </p:nvSpPr>
        <p:spPr>
          <a:xfrm>
            <a:off x="1443037" y="5114926"/>
            <a:ext cx="9358315" cy="865822"/>
          </a:xfrm>
        </p:spPr>
        <p:txBody>
          <a:bodyPr>
            <a:noAutofit/>
          </a:bodyPr>
          <a:lstStyle>
            <a:lvl1pPr algn="ctr">
              <a:defRPr sz="4000" b="1">
                <a:solidFill>
                  <a:schemeClr val="bg1"/>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3176827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Rectangle 9"/>
          <p:cNvSpPr/>
          <p:nvPr userDrawn="1"/>
        </p:nvSpPr>
        <p:spPr>
          <a:xfrm>
            <a:off x="11227981" y="6545592"/>
            <a:ext cx="964021" cy="31240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userDrawn="1"/>
        </p:nvSpPr>
        <p:spPr>
          <a:xfrm>
            <a:off x="11597640" y="6573302"/>
            <a:ext cx="594360" cy="276985"/>
          </a:xfrm>
          <a:prstGeom prst="rect">
            <a:avLst/>
          </a:prstGeom>
          <a:noFill/>
        </p:spPr>
        <p:txBody>
          <a:bodyPr wrap="square" lIns="91426" tIns="45713" rIns="91426" bIns="45713" rtlCol="0">
            <a:spAutoFit/>
          </a:bodyPr>
          <a:lstStyle/>
          <a:p>
            <a:pPr algn="ctr"/>
            <a:r>
              <a:rPr lang="en-IN" sz="1200" dirty="0">
                <a:solidFill>
                  <a:schemeClr val="bg1"/>
                </a:solidFill>
                <a:latin typeface="+mn-lt"/>
                <a:ea typeface="Lato" charset="0"/>
                <a:cs typeface="Lato" charset="0"/>
              </a:rPr>
              <a:t> </a:t>
            </a:r>
            <a:fld id="{79F1F642-015C-4542-BA30-BD079AA975E1}" type="slidenum">
              <a:rPr lang="en-IN" sz="1200" smtClean="0">
                <a:solidFill>
                  <a:schemeClr val="bg1"/>
                </a:solidFill>
                <a:latin typeface="+mn-lt"/>
                <a:ea typeface="Lato" charset="0"/>
                <a:cs typeface="Lato" charset="0"/>
              </a:rPr>
              <a:pPr algn="ctr"/>
              <a:t>‹#›</a:t>
            </a:fld>
            <a:r>
              <a:rPr lang="en-IN" sz="1200" dirty="0">
                <a:solidFill>
                  <a:schemeClr val="bg1"/>
                </a:solidFill>
                <a:latin typeface="+mn-lt"/>
                <a:ea typeface="Lato" charset="0"/>
                <a:cs typeface="Lato" charset="0"/>
              </a:rPr>
              <a:t> </a:t>
            </a:r>
          </a:p>
        </p:txBody>
      </p:sp>
      <p:sp>
        <p:nvSpPr>
          <p:cNvPr id="36" name="Oval 35"/>
          <p:cNvSpPr/>
          <p:nvPr userDrawn="1"/>
        </p:nvSpPr>
        <p:spPr>
          <a:xfrm>
            <a:off x="11323403" y="6668513"/>
            <a:ext cx="104770" cy="104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 name="Straight Connector 1">
            <a:extLst>
              <a:ext uri="{FF2B5EF4-FFF2-40B4-BE49-F238E27FC236}">
                <a16:creationId xmlns:a16="http://schemas.microsoft.com/office/drawing/2014/main" id="{DC29D8BF-663D-3533-E478-B4DA8A15EFAC}"/>
              </a:ext>
            </a:extLst>
          </p:cNvPr>
          <p:cNvCxnSpPr/>
          <p:nvPr userDrawn="1"/>
        </p:nvCxnSpPr>
        <p:spPr>
          <a:xfrm>
            <a:off x="151023" y="6563388"/>
            <a:ext cx="1090749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19">
            <a:extLst>
              <a:ext uri="{FF2B5EF4-FFF2-40B4-BE49-F238E27FC236}">
                <a16:creationId xmlns:a16="http://schemas.microsoft.com/office/drawing/2014/main" id="{18F41089-D338-8DE5-E2E5-835244F60B12}"/>
              </a:ext>
            </a:extLst>
          </p:cNvPr>
          <p:cNvSpPr>
            <a:spLocks noGrp="1"/>
          </p:cNvSpPr>
          <p:nvPr>
            <p:ph type="ftr" sz="quarter" idx="11"/>
          </p:nvPr>
        </p:nvSpPr>
        <p:spPr>
          <a:xfrm>
            <a:off x="1133485" y="6573302"/>
            <a:ext cx="4962515" cy="284698"/>
          </a:xfrm>
        </p:spPr>
        <p:txBody>
          <a:bodyPr/>
          <a:lstStyle>
            <a:lvl1pPr algn="l">
              <a:defRPr sz="1050" b="1">
                <a:solidFill>
                  <a:schemeClr val="tx1"/>
                </a:solidFill>
              </a:defRPr>
            </a:lvl1pPr>
          </a:lstStyle>
          <a:p>
            <a:r>
              <a:rPr lang="en-US"/>
              <a:t>Shiwangi Ukey</a:t>
            </a:r>
            <a:endParaRPr lang="en-US" dirty="0"/>
          </a:p>
        </p:txBody>
      </p:sp>
      <p:sp>
        <p:nvSpPr>
          <p:cNvPr id="4" name="Title 3">
            <a:extLst>
              <a:ext uri="{FF2B5EF4-FFF2-40B4-BE49-F238E27FC236}">
                <a16:creationId xmlns:a16="http://schemas.microsoft.com/office/drawing/2014/main" id="{BC644BF9-DB23-376C-5ABA-5DCF45222480}"/>
              </a:ext>
            </a:extLst>
          </p:cNvPr>
          <p:cNvSpPr>
            <a:spLocks noGrp="1"/>
          </p:cNvSpPr>
          <p:nvPr>
            <p:ph type="title"/>
          </p:nvPr>
        </p:nvSpPr>
        <p:spPr>
          <a:xfrm>
            <a:off x="0" y="0"/>
            <a:ext cx="10260000" cy="365760"/>
          </a:xfrm>
          <a:solidFill>
            <a:schemeClr val="accent3">
              <a:lumMod val="60000"/>
              <a:lumOff val="40000"/>
            </a:schemeClr>
          </a:solidFill>
          <a:ln>
            <a:noFill/>
          </a:ln>
        </p:spPr>
        <p:txBody>
          <a:bodyPr/>
          <a:lstStyle>
            <a:lvl1pPr marL="85725" indent="0">
              <a:defRPr sz="1800" b="1">
                <a:solidFill>
                  <a:schemeClr val="bg1"/>
                </a:solidFill>
                <a:latin typeface="+mn-lt"/>
              </a:defRPr>
            </a:lvl1pPr>
          </a:lstStyle>
          <a:p>
            <a:r>
              <a:rPr lang="en-US" dirty="0"/>
              <a:t>Click to edit Master title style</a:t>
            </a:r>
            <a:endParaRPr lang="en-IN" dirty="0"/>
          </a:p>
        </p:txBody>
      </p:sp>
      <p:sp>
        <p:nvSpPr>
          <p:cNvPr id="7" name="Rectangle 6">
            <a:extLst>
              <a:ext uri="{FF2B5EF4-FFF2-40B4-BE49-F238E27FC236}">
                <a16:creationId xmlns:a16="http://schemas.microsoft.com/office/drawing/2014/main" id="{E7441512-6058-D741-87CB-6FF12A5B4B43}"/>
              </a:ext>
            </a:extLst>
          </p:cNvPr>
          <p:cNvSpPr/>
          <p:nvPr userDrawn="1"/>
        </p:nvSpPr>
        <p:spPr>
          <a:xfrm>
            <a:off x="10286996" y="0"/>
            <a:ext cx="1905003" cy="365760"/>
          </a:xfrm>
          <a:prstGeom prst="rect">
            <a:avLst/>
          </a:prstGeom>
          <a:solidFill>
            <a:srgbClr val="008080"/>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FINAL REPORT</a:t>
            </a:r>
            <a:endParaRPr lang="en-IN" sz="1400" b="1" dirty="0">
              <a:solidFill>
                <a:schemeClr val="bg1"/>
              </a:solidFill>
            </a:endParaRPr>
          </a:p>
        </p:txBody>
      </p:sp>
    </p:spTree>
    <p:extLst>
      <p:ext uri="{BB962C8B-B14F-4D97-AF65-F5344CB8AC3E}">
        <p14:creationId xmlns:p14="http://schemas.microsoft.com/office/powerpoint/2010/main" val="17669679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with Key Takeawa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3BF4B4E-5BE1-574E-60FA-DE80DD59F29D}"/>
              </a:ext>
            </a:extLst>
          </p:cNvPr>
          <p:cNvSpPr/>
          <p:nvPr userDrawn="1"/>
        </p:nvSpPr>
        <p:spPr>
          <a:xfrm>
            <a:off x="11227979" y="6537125"/>
            <a:ext cx="964021" cy="31240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9F6959E-2CBD-0459-46A2-E7762114D39B}"/>
              </a:ext>
            </a:extLst>
          </p:cNvPr>
          <p:cNvSpPr txBox="1"/>
          <p:nvPr userDrawn="1"/>
        </p:nvSpPr>
        <p:spPr>
          <a:xfrm>
            <a:off x="11597640" y="6573302"/>
            <a:ext cx="594360" cy="276985"/>
          </a:xfrm>
          <a:prstGeom prst="rect">
            <a:avLst/>
          </a:prstGeom>
          <a:noFill/>
        </p:spPr>
        <p:txBody>
          <a:bodyPr wrap="square" lIns="91426" tIns="45713" rIns="91426" bIns="45713" rtlCol="0">
            <a:spAutoFit/>
          </a:bodyPr>
          <a:lstStyle/>
          <a:p>
            <a:pPr algn="ctr"/>
            <a:r>
              <a:rPr lang="en-IN" sz="1200" dirty="0">
                <a:solidFill>
                  <a:schemeClr val="bg1"/>
                </a:solidFill>
                <a:latin typeface="+mn-lt"/>
                <a:ea typeface="Lato" charset="0"/>
                <a:cs typeface="Lato" charset="0"/>
              </a:rPr>
              <a:t> </a:t>
            </a:r>
            <a:fld id="{79F1F642-015C-4542-BA30-BD079AA975E1}" type="slidenum">
              <a:rPr lang="en-IN" sz="1200" smtClean="0">
                <a:solidFill>
                  <a:schemeClr val="bg1"/>
                </a:solidFill>
                <a:latin typeface="+mn-lt"/>
                <a:ea typeface="Lato" charset="0"/>
                <a:cs typeface="Lato" charset="0"/>
              </a:rPr>
              <a:pPr algn="ctr"/>
              <a:t>‹#›</a:t>
            </a:fld>
            <a:r>
              <a:rPr lang="en-IN" sz="1200" dirty="0">
                <a:solidFill>
                  <a:schemeClr val="bg1"/>
                </a:solidFill>
                <a:latin typeface="+mn-lt"/>
                <a:ea typeface="Lato" charset="0"/>
                <a:cs typeface="Lato" charset="0"/>
              </a:rPr>
              <a:t> </a:t>
            </a:r>
          </a:p>
        </p:txBody>
      </p:sp>
      <p:sp>
        <p:nvSpPr>
          <p:cNvPr id="10" name="Oval 9">
            <a:extLst>
              <a:ext uri="{FF2B5EF4-FFF2-40B4-BE49-F238E27FC236}">
                <a16:creationId xmlns:a16="http://schemas.microsoft.com/office/drawing/2014/main" id="{C4BAAD75-D4D6-F500-9B22-4AA63883901C}"/>
              </a:ext>
            </a:extLst>
          </p:cNvPr>
          <p:cNvSpPr/>
          <p:nvPr userDrawn="1"/>
        </p:nvSpPr>
        <p:spPr>
          <a:xfrm>
            <a:off x="11323403" y="6668513"/>
            <a:ext cx="104770" cy="104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Footer Placeholder 19">
            <a:extLst>
              <a:ext uri="{FF2B5EF4-FFF2-40B4-BE49-F238E27FC236}">
                <a16:creationId xmlns:a16="http://schemas.microsoft.com/office/drawing/2014/main" id="{52B4E7E6-0B5A-5DFA-E806-B5F96D1F117E}"/>
              </a:ext>
            </a:extLst>
          </p:cNvPr>
          <p:cNvSpPr>
            <a:spLocks noGrp="1"/>
          </p:cNvSpPr>
          <p:nvPr>
            <p:ph type="ftr" sz="quarter" idx="11"/>
          </p:nvPr>
        </p:nvSpPr>
        <p:spPr>
          <a:xfrm>
            <a:off x="1133485" y="6573302"/>
            <a:ext cx="4962515" cy="284698"/>
          </a:xfrm>
        </p:spPr>
        <p:txBody>
          <a:bodyPr/>
          <a:lstStyle>
            <a:lvl1pPr algn="l">
              <a:defRPr sz="1050" b="1">
                <a:solidFill>
                  <a:schemeClr val="tx1"/>
                </a:solidFill>
              </a:defRPr>
            </a:lvl1pPr>
          </a:lstStyle>
          <a:p>
            <a:r>
              <a:rPr lang="en-US"/>
              <a:t>Shiwangi Ukey</a:t>
            </a:r>
            <a:endParaRPr lang="en-US" dirty="0"/>
          </a:p>
        </p:txBody>
      </p:sp>
      <p:pic>
        <p:nvPicPr>
          <p:cNvPr id="20" name="Graphic 19" descr="Lightbulb">
            <a:extLst>
              <a:ext uri="{FF2B5EF4-FFF2-40B4-BE49-F238E27FC236}">
                <a16:creationId xmlns:a16="http://schemas.microsoft.com/office/drawing/2014/main" id="{AEC86392-2F5F-5E52-F90A-83A325D4D805}"/>
              </a:ext>
            </a:extLst>
          </p:cNvPr>
          <p:cNvPicPr>
            <a:picLocks noChangeAspect="1"/>
          </p:cNvPicPr>
          <p:nvPr userDrawn="1"/>
        </p:nvPicPr>
        <p:blipFill>
          <a:blip r:embed="rId2" cstate="email">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9" y="632985"/>
            <a:ext cx="352541" cy="352541"/>
          </a:xfrm>
          <a:prstGeom prst="rect">
            <a:avLst/>
          </a:prstGeom>
        </p:spPr>
      </p:pic>
      <p:sp>
        <p:nvSpPr>
          <p:cNvPr id="23" name="Text Placeholder 22">
            <a:extLst>
              <a:ext uri="{FF2B5EF4-FFF2-40B4-BE49-F238E27FC236}">
                <a16:creationId xmlns:a16="http://schemas.microsoft.com/office/drawing/2014/main" id="{0EEBFED3-8EE4-0864-F577-06C1117A2216}"/>
              </a:ext>
            </a:extLst>
          </p:cNvPr>
          <p:cNvSpPr>
            <a:spLocks noGrp="1"/>
          </p:cNvSpPr>
          <p:nvPr>
            <p:ph type="body" sz="quarter" idx="12"/>
          </p:nvPr>
        </p:nvSpPr>
        <p:spPr>
          <a:xfrm>
            <a:off x="360000" y="449256"/>
            <a:ext cx="11520000" cy="720000"/>
          </a:xfrm>
          <a:prstGeom prst="roundRect">
            <a:avLst/>
          </a:prstGeom>
          <a:solidFill>
            <a:srgbClr val="252E3B"/>
          </a:solidFill>
        </p:spPr>
        <p:txBody>
          <a:bodyPr anchor="ctr">
            <a:normAutofit/>
          </a:bodyPr>
          <a:lstStyle>
            <a:lvl1pPr>
              <a:lnSpc>
                <a:spcPct val="100000"/>
              </a:lnSpc>
              <a:spcBef>
                <a:spcPts val="100"/>
              </a:spcBef>
              <a:defRPr sz="1200" b="1">
                <a:solidFill>
                  <a:schemeClr val="bg1"/>
                </a:solidFill>
                <a:latin typeface="+mn-lt"/>
                <a:cs typeface="Arial" panose="020B0604020202020204" pitchFamily="34" charset="0"/>
              </a:defRPr>
            </a:lvl1pPr>
          </a:lstStyle>
          <a:p>
            <a:pPr lvl="0"/>
            <a:r>
              <a:rPr lang="en-US" dirty="0"/>
              <a:t>Click to edit Master text styles</a:t>
            </a:r>
          </a:p>
        </p:txBody>
      </p:sp>
      <p:sp>
        <p:nvSpPr>
          <p:cNvPr id="25" name="Title 3">
            <a:extLst>
              <a:ext uri="{FF2B5EF4-FFF2-40B4-BE49-F238E27FC236}">
                <a16:creationId xmlns:a16="http://schemas.microsoft.com/office/drawing/2014/main" id="{47468A0B-66D7-D665-3AD5-3FE55AE474F9}"/>
              </a:ext>
            </a:extLst>
          </p:cNvPr>
          <p:cNvSpPr>
            <a:spLocks noGrp="1"/>
          </p:cNvSpPr>
          <p:nvPr>
            <p:ph type="title"/>
          </p:nvPr>
        </p:nvSpPr>
        <p:spPr>
          <a:xfrm>
            <a:off x="0" y="0"/>
            <a:ext cx="10260000" cy="365760"/>
          </a:xfrm>
          <a:solidFill>
            <a:schemeClr val="accent3">
              <a:lumMod val="60000"/>
              <a:lumOff val="40000"/>
            </a:schemeClr>
          </a:solidFill>
          <a:ln>
            <a:noFill/>
          </a:ln>
        </p:spPr>
        <p:txBody>
          <a:bodyPr/>
          <a:lstStyle>
            <a:lvl1pPr marL="85725" indent="0">
              <a:defRPr sz="1800" b="1">
                <a:solidFill>
                  <a:schemeClr val="bg1"/>
                </a:solidFill>
                <a:latin typeface="+mn-lt"/>
              </a:defRPr>
            </a:lvl1pPr>
          </a:lstStyle>
          <a:p>
            <a:r>
              <a:rPr lang="en-US" dirty="0"/>
              <a:t>Click to edit Master title style</a:t>
            </a:r>
            <a:endParaRPr lang="en-IN" dirty="0"/>
          </a:p>
        </p:txBody>
      </p:sp>
      <p:cxnSp>
        <p:nvCxnSpPr>
          <p:cNvPr id="2" name="Straight Connector 1">
            <a:extLst>
              <a:ext uri="{FF2B5EF4-FFF2-40B4-BE49-F238E27FC236}">
                <a16:creationId xmlns:a16="http://schemas.microsoft.com/office/drawing/2014/main" id="{7370E7EB-9FC7-D03D-3B74-530A51222BD4}"/>
              </a:ext>
            </a:extLst>
          </p:cNvPr>
          <p:cNvCxnSpPr/>
          <p:nvPr userDrawn="1"/>
        </p:nvCxnSpPr>
        <p:spPr>
          <a:xfrm>
            <a:off x="151023" y="6563388"/>
            <a:ext cx="1090749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71B99ED-9056-97C2-56AA-1BEEBCC036C1}"/>
              </a:ext>
            </a:extLst>
          </p:cNvPr>
          <p:cNvSpPr/>
          <p:nvPr userDrawn="1"/>
        </p:nvSpPr>
        <p:spPr>
          <a:xfrm>
            <a:off x="10286996" y="0"/>
            <a:ext cx="1905003" cy="365760"/>
          </a:xfrm>
          <a:prstGeom prst="rect">
            <a:avLst/>
          </a:prstGeom>
          <a:solidFill>
            <a:srgbClr val="008080"/>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FINAL REPORT</a:t>
            </a:r>
            <a:endParaRPr lang="en-IN" sz="1400" b="1" dirty="0">
              <a:solidFill>
                <a:schemeClr val="bg1"/>
              </a:solidFill>
            </a:endParaRPr>
          </a:p>
        </p:txBody>
      </p:sp>
    </p:spTree>
    <p:extLst>
      <p:ext uri="{BB962C8B-B14F-4D97-AF65-F5344CB8AC3E}">
        <p14:creationId xmlns:p14="http://schemas.microsoft.com/office/powerpoint/2010/main" val="404719525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Rectangle 9"/>
          <p:cNvSpPr/>
          <p:nvPr userDrawn="1"/>
        </p:nvSpPr>
        <p:spPr>
          <a:xfrm>
            <a:off x="11227981" y="6545592"/>
            <a:ext cx="964021" cy="31240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userDrawn="1"/>
        </p:nvSpPr>
        <p:spPr>
          <a:xfrm>
            <a:off x="11597640" y="6573302"/>
            <a:ext cx="594360" cy="276985"/>
          </a:xfrm>
          <a:prstGeom prst="rect">
            <a:avLst/>
          </a:prstGeom>
          <a:noFill/>
        </p:spPr>
        <p:txBody>
          <a:bodyPr wrap="square" lIns="91426" tIns="45713" rIns="91426" bIns="45713" rtlCol="0">
            <a:spAutoFit/>
          </a:bodyPr>
          <a:lstStyle/>
          <a:p>
            <a:pPr algn="ctr"/>
            <a:r>
              <a:rPr lang="en-IN" sz="1200" dirty="0">
                <a:solidFill>
                  <a:schemeClr val="bg1"/>
                </a:solidFill>
                <a:latin typeface="+mn-lt"/>
                <a:ea typeface="Lato" charset="0"/>
                <a:cs typeface="Lato" charset="0"/>
              </a:rPr>
              <a:t> </a:t>
            </a:r>
            <a:fld id="{79F1F642-015C-4542-BA30-BD079AA975E1}" type="slidenum">
              <a:rPr lang="en-IN" sz="1200" smtClean="0">
                <a:solidFill>
                  <a:schemeClr val="bg1"/>
                </a:solidFill>
                <a:latin typeface="+mn-lt"/>
                <a:ea typeface="Lato" charset="0"/>
                <a:cs typeface="Lato" charset="0"/>
              </a:rPr>
              <a:pPr algn="ctr"/>
              <a:t>‹#›</a:t>
            </a:fld>
            <a:r>
              <a:rPr lang="en-IN" sz="1200" dirty="0">
                <a:solidFill>
                  <a:schemeClr val="bg1"/>
                </a:solidFill>
                <a:latin typeface="+mn-lt"/>
                <a:ea typeface="Lato" charset="0"/>
                <a:cs typeface="Lato" charset="0"/>
              </a:rPr>
              <a:t> </a:t>
            </a:r>
          </a:p>
        </p:txBody>
      </p:sp>
      <p:sp>
        <p:nvSpPr>
          <p:cNvPr id="36" name="Oval 35"/>
          <p:cNvSpPr/>
          <p:nvPr userDrawn="1"/>
        </p:nvSpPr>
        <p:spPr>
          <a:xfrm>
            <a:off x="11323403" y="6668513"/>
            <a:ext cx="104770" cy="104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6" name="Isosceles Triangle 55">
            <a:extLst>
              <a:ext uri="{FF2B5EF4-FFF2-40B4-BE49-F238E27FC236}">
                <a16:creationId xmlns:a16="http://schemas.microsoft.com/office/drawing/2014/main" id="{4012F123-1A8D-F9DC-214F-4AE78FD77AB0}"/>
              </a:ext>
            </a:extLst>
          </p:cNvPr>
          <p:cNvSpPr/>
          <p:nvPr userDrawn="1"/>
        </p:nvSpPr>
        <p:spPr>
          <a:xfrm rot="16200000">
            <a:off x="215653" y="6378177"/>
            <a:ext cx="187726" cy="161833"/>
          </a:xfrm>
          <a:prstGeom prst="triangle">
            <a:avLst>
              <a:gd name="adj" fmla="val 10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3">
            <a:extLst>
              <a:ext uri="{FF2B5EF4-FFF2-40B4-BE49-F238E27FC236}">
                <a16:creationId xmlns:a16="http://schemas.microsoft.com/office/drawing/2014/main" id="{638FE393-58D7-5F36-8FAF-9C8D96A98584}"/>
              </a:ext>
            </a:extLst>
          </p:cNvPr>
          <p:cNvSpPr>
            <a:spLocks noGrp="1"/>
          </p:cNvSpPr>
          <p:nvPr>
            <p:ph type="title"/>
          </p:nvPr>
        </p:nvSpPr>
        <p:spPr>
          <a:xfrm>
            <a:off x="0" y="0"/>
            <a:ext cx="10260000" cy="365760"/>
          </a:xfrm>
          <a:solidFill>
            <a:schemeClr val="accent3">
              <a:lumMod val="60000"/>
              <a:lumOff val="40000"/>
            </a:schemeClr>
          </a:solidFill>
          <a:ln>
            <a:noFill/>
          </a:ln>
        </p:spPr>
        <p:txBody>
          <a:bodyPr/>
          <a:lstStyle>
            <a:lvl1pPr marL="85725" indent="0">
              <a:defRPr sz="1800" b="1">
                <a:solidFill>
                  <a:schemeClr val="bg1"/>
                </a:solidFill>
                <a:latin typeface="+mn-lt"/>
              </a:defRPr>
            </a:lvl1pPr>
          </a:lstStyle>
          <a:p>
            <a:endParaRPr lang="en-IN" dirty="0"/>
          </a:p>
        </p:txBody>
      </p:sp>
    </p:spTree>
    <p:extLst>
      <p:ext uri="{BB962C8B-B14F-4D97-AF65-F5344CB8AC3E}">
        <p14:creationId xmlns:p14="http://schemas.microsoft.com/office/powerpoint/2010/main" val="23989032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2456597"/>
            <a:ext cx="10515600" cy="3720366"/>
          </a:xfrm>
          <a:prstGeom prst="rect">
            <a:avLst/>
          </a:prstGeom>
        </p:spPr>
        <p:txBody>
          <a:bodyPr vert="horz" lIns="91440" tIns="45720" rIns="91440" bIns="45720" rtlCol="0">
            <a:normAutofit/>
          </a:bodyPr>
          <a:lstStyle/>
          <a:p>
            <a:pPr lvl="0"/>
            <a:r>
              <a:rPr lang="en-US" dirty="0"/>
              <a:t>Edit Master text styles</a:t>
            </a:r>
          </a:p>
          <a:p>
            <a:pPr lvl="1"/>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Shiwangi Ukey</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58A087-2BC7-4AB8-AE00-88E65F7F989B}" type="slidenum">
              <a:rPr lang="en-US" smtClean="0"/>
              <a:t>‹#›</a:t>
            </a:fld>
            <a:endParaRPr lang="en-US" dirty="0"/>
          </a:p>
        </p:txBody>
      </p:sp>
      <p:sp>
        <p:nvSpPr>
          <p:cNvPr id="9" name="Title Placeholder 1"/>
          <p:cNvSpPr>
            <a:spLocks noGrp="1"/>
          </p:cNvSpPr>
          <p:nvPr>
            <p:ph type="title"/>
          </p:nvPr>
        </p:nvSpPr>
        <p:spPr>
          <a:xfrm>
            <a:off x="551592" y="351477"/>
            <a:ext cx="10515600" cy="521979"/>
          </a:xfrm>
          <a:prstGeom prst="rect">
            <a:avLst/>
          </a:prstGeom>
          <a:noFill/>
        </p:spPr>
        <p:txBody>
          <a:bodyPr lIns="0" tIns="0" rIns="0" bIns="0" anchor="ctr">
            <a:noAutofit/>
          </a:bodyPr>
          <a:lstStyle/>
          <a:p>
            <a:pPr lvl="0" defTabSz="914377"/>
            <a:r>
              <a:rPr lang="en-US" dirty="0"/>
              <a:t>Click to edit Master title style</a:t>
            </a:r>
          </a:p>
        </p:txBody>
      </p:sp>
    </p:spTree>
    <p:extLst>
      <p:ext uri="{BB962C8B-B14F-4D97-AF65-F5344CB8AC3E}">
        <p14:creationId xmlns:p14="http://schemas.microsoft.com/office/powerpoint/2010/main" val="172948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sldNum="0" hdr="0" ftr="0" dt="0"/>
  <p:txStyles>
    <p:titleStyle>
      <a:lvl1pPr algn="l" defTabSz="914400" rtl="0" eaLnBrk="1" latinLnBrk="0" hangingPunct="1">
        <a:lnSpc>
          <a:spcPct val="90000"/>
        </a:lnSpc>
        <a:spcBef>
          <a:spcPct val="0"/>
        </a:spcBef>
        <a:buNone/>
        <a:defRPr lang="en-US" sz="2400" kern="1200" dirty="0">
          <a:solidFill>
            <a:srgbClr val="0097A4"/>
          </a:solidFill>
          <a:latin typeface="Arial"/>
          <a:ea typeface="+mj-ea"/>
          <a:cs typeface="Arial"/>
        </a:defRPr>
      </a:lvl1pPr>
    </p:titleStyle>
    <p:body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 Target="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3.xml"/><Relationship Id="rId1" Type="http://schemas.openxmlformats.org/officeDocument/2006/relationships/slideLayout" Target="../slideLayouts/slideLayout4.xml"/><Relationship Id="rId4" Type="http://schemas.openxmlformats.org/officeDocument/2006/relationships/slide" Target="slide13.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 Target="slide14.xml"/><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5.xml"/><Relationship Id="rId5" Type="http://schemas.openxmlformats.org/officeDocument/2006/relationships/image" Target="../media/image25.sv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56DA244-B5EB-4482-9F69-638F5FF3251F}"/>
              </a:ext>
            </a:extLst>
          </p:cNvPr>
          <p:cNvCxnSpPr/>
          <p:nvPr/>
        </p:nvCxnSpPr>
        <p:spPr>
          <a:xfrm>
            <a:off x="357363" y="2897317"/>
            <a:ext cx="35661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A0955A6-054B-8851-E4EF-660F8BBD7DE7}"/>
              </a:ext>
            </a:extLst>
          </p:cNvPr>
          <p:cNvSpPr/>
          <p:nvPr/>
        </p:nvSpPr>
        <p:spPr>
          <a:xfrm>
            <a:off x="357362" y="3073345"/>
            <a:ext cx="4141323" cy="1292662"/>
          </a:xfrm>
          <a:prstGeom prst="rect">
            <a:avLst/>
          </a:prstGeom>
        </p:spPr>
        <p:txBody>
          <a:bodyPr wrap="square" lIns="0" tIns="0" rIns="0" bIns="0" anchor="t" anchorCtr="0">
            <a:spAutoFit/>
          </a:bodyPr>
          <a:lstStyle/>
          <a:p>
            <a:pPr marR="0" lvl="0" indent="0" algn="l" defTabSz="914309" rtl="0" eaLnBrk="1" fontAlgn="auto" latinLnBrk="0" hangingPunct="1">
              <a:lnSpc>
                <a:spcPct val="100000"/>
              </a:lnSpc>
              <a:spcBef>
                <a:spcPts val="0"/>
              </a:spcBef>
              <a:spcAft>
                <a:spcPts val="180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Lato Light" charset="0"/>
                <a:cs typeface="Lato Light" charset="0"/>
              </a:rPr>
              <a:t>Prepared Exclusively for XX</a:t>
            </a:r>
          </a:p>
          <a:p>
            <a:pPr marR="0" lvl="0" indent="0" algn="l" defTabSz="914309" rtl="0" eaLnBrk="1" fontAlgn="auto" latinLnBrk="0" hangingPunct="1">
              <a:lnSpc>
                <a:spcPct val="100000"/>
              </a:lnSpc>
              <a:spcBef>
                <a:spcPts val="0"/>
              </a:spcBef>
              <a:spcAft>
                <a:spcPts val="180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Lato Light" charset="0"/>
                <a:cs typeface="Lato Light" charset="0"/>
              </a:rPr>
              <a:t>Final Report</a:t>
            </a:r>
          </a:p>
          <a:p>
            <a:pPr marR="0" lvl="0" indent="0" algn="l" defTabSz="914309" rtl="0" eaLnBrk="1" fontAlgn="auto" latinLnBrk="0" hangingPunct="1">
              <a:lnSpc>
                <a:spcPct val="100000"/>
              </a:lnSpc>
              <a:spcBef>
                <a:spcPts val="0"/>
              </a:spcBef>
              <a:spcAft>
                <a:spcPts val="1800"/>
              </a:spcAft>
              <a:buClrTx/>
              <a:buSzTx/>
              <a:buFontTx/>
              <a:buNone/>
              <a:tabLst/>
              <a:defRPr/>
            </a:pPr>
            <a:r>
              <a:rPr lang="en-US" b="1" dirty="0">
                <a:solidFill>
                  <a:prstClr val="white"/>
                </a:solidFill>
                <a:latin typeface="Calibri" panose="020F0502020204030204"/>
                <a:ea typeface="Lato Light" charset="0"/>
                <a:cs typeface="Lato Light" charset="0"/>
              </a:rPr>
              <a:t>By Shiwangi Ukey</a:t>
            </a:r>
            <a:endParaRPr kumimoji="0" lang="en-US" sz="1800" b="1" i="0" u="none" strike="noStrike" kern="1200" cap="none" spc="0" normalizeH="0" baseline="0" noProof="0" dirty="0">
              <a:ln>
                <a:noFill/>
              </a:ln>
              <a:solidFill>
                <a:prstClr val="white"/>
              </a:solidFill>
              <a:effectLst/>
              <a:uLnTx/>
              <a:uFillTx/>
              <a:latin typeface="Calibri" panose="020F0502020204030204"/>
              <a:ea typeface="Lato Light" charset="0"/>
              <a:cs typeface="Lato Light" charset="0"/>
            </a:endParaRPr>
          </a:p>
        </p:txBody>
      </p:sp>
      <p:sp>
        <p:nvSpPr>
          <p:cNvPr id="6" name="Rectangle 5">
            <a:extLst>
              <a:ext uri="{FF2B5EF4-FFF2-40B4-BE49-F238E27FC236}">
                <a16:creationId xmlns:a16="http://schemas.microsoft.com/office/drawing/2014/main" id="{9CD470E5-0964-104C-7A67-10DF5C71C30E}"/>
              </a:ext>
            </a:extLst>
          </p:cNvPr>
          <p:cNvSpPr/>
          <p:nvPr/>
        </p:nvSpPr>
        <p:spPr>
          <a:xfrm>
            <a:off x="357363" y="1389212"/>
            <a:ext cx="4141323" cy="1508105"/>
          </a:xfrm>
          <a:prstGeom prst="rect">
            <a:avLst/>
          </a:prstGeom>
        </p:spPr>
        <p:txBody>
          <a:bodyPr wrap="square" lIns="0" tIns="0" rIns="0" bIns="0" anchor="t" anchorCtr="0">
            <a:spAutoFit/>
          </a:bodyPr>
          <a:lstStyle/>
          <a:p>
            <a:pPr marL="463504"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E699"/>
              </a:solidFill>
              <a:effectLst/>
              <a:uLnTx/>
              <a:uFillTx/>
              <a:latin typeface="Lato" charset="0"/>
              <a:ea typeface="Lato" charset="0"/>
              <a:cs typeface="Lato" charset="0"/>
            </a:endParaRPr>
          </a:p>
          <a:p>
            <a:pPr marR="0" lvl="0" indent="0" algn="l" defTabSz="914309"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chemeClr val="accent1">
                    <a:lumMod val="20000"/>
                    <a:lumOff val="80000"/>
                  </a:schemeClr>
                </a:solidFill>
                <a:effectLst/>
                <a:uLnTx/>
                <a:uFillTx/>
                <a:latin typeface="Calibri" panose="020F0502020204030204"/>
                <a:ea typeface="Lato Light" charset="0"/>
                <a:cs typeface="Lato Light" charset="0"/>
              </a:rPr>
              <a:t>2023</a:t>
            </a:r>
          </a:p>
        </p:txBody>
      </p:sp>
      <p:sp>
        <p:nvSpPr>
          <p:cNvPr id="8" name="Rectangle 7">
            <a:extLst>
              <a:ext uri="{FF2B5EF4-FFF2-40B4-BE49-F238E27FC236}">
                <a16:creationId xmlns:a16="http://schemas.microsoft.com/office/drawing/2014/main" id="{C899C6F2-3C1C-4CC2-6A2A-3C3E170B3747}"/>
              </a:ext>
            </a:extLst>
          </p:cNvPr>
          <p:cNvSpPr/>
          <p:nvPr/>
        </p:nvSpPr>
        <p:spPr>
          <a:xfrm>
            <a:off x="357363" y="1266101"/>
            <a:ext cx="4141323" cy="553998"/>
          </a:xfrm>
          <a:prstGeom prst="rect">
            <a:avLst/>
          </a:prstGeom>
        </p:spPr>
        <p:txBody>
          <a:bodyPr wrap="square" lIns="0" tIns="0" rIns="0" bIns="0" anchor="t" anchorCtr="0">
            <a:spAutoFit/>
          </a:bodyPr>
          <a:lstStyle/>
          <a:p>
            <a:pPr marR="0" lvl="0" algn="l" defTabSz="914309" rtl="0" eaLnBrk="1" fontAlgn="auto" latinLnBrk="0" hangingPunct="1">
              <a:lnSpc>
                <a:spcPct val="100000"/>
              </a:lnSpc>
              <a:spcBef>
                <a:spcPts val="0"/>
              </a:spcBef>
              <a:spcAft>
                <a:spcPts val="0"/>
              </a:spcAft>
              <a:buClrTx/>
              <a:buSzTx/>
              <a:buFontTx/>
              <a:buNone/>
              <a:tabLst/>
              <a:defRPr/>
            </a:pPr>
            <a:r>
              <a:rPr lang="en-US" sz="3600" b="1" dirty="0">
                <a:solidFill>
                  <a:schemeClr val="bg1"/>
                </a:solidFill>
                <a:latin typeface="Calibri" panose="020F0502020204030204"/>
                <a:ea typeface="Lato Light" charset="0"/>
                <a:cs typeface="Lato Light" charset="0"/>
              </a:rPr>
              <a:t>Audit Services</a:t>
            </a:r>
          </a:p>
        </p:txBody>
      </p:sp>
    </p:spTree>
    <p:extLst>
      <p:ext uri="{BB962C8B-B14F-4D97-AF65-F5344CB8AC3E}">
        <p14:creationId xmlns:p14="http://schemas.microsoft.com/office/powerpoint/2010/main" val="2673807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9BD5CA-683B-F876-ECBD-5BA583435345}"/>
              </a:ext>
            </a:extLst>
          </p:cNvPr>
          <p:cNvSpPr>
            <a:spLocks noGrp="1"/>
          </p:cNvSpPr>
          <p:nvPr>
            <p:ph type="body" sz="quarter" idx="12"/>
          </p:nvPr>
        </p:nvSpPr>
        <p:spPr>
          <a:solidFill>
            <a:schemeClr val="accent3"/>
          </a:solidFill>
        </p:spPr>
        <p:txBody>
          <a:bodyPr/>
          <a:lstStyle/>
          <a:p>
            <a:r>
              <a:rPr lang="en-US" dirty="0"/>
              <a:t>Local firms in networks access global expertise by affiliating with a global firm that expands their reach and services. They also gain direct access to tax and accounting experts, offering comparable proficiency and making them a valuable choice for efficient and high-performance auditing services.</a:t>
            </a:r>
          </a:p>
        </p:txBody>
      </p:sp>
      <p:sp>
        <p:nvSpPr>
          <p:cNvPr id="4" name="Title 3">
            <a:extLst>
              <a:ext uri="{FF2B5EF4-FFF2-40B4-BE49-F238E27FC236}">
                <a16:creationId xmlns:a16="http://schemas.microsoft.com/office/drawing/2014/main" id="{384544DC-D169-5947-745A-81E982F7972F}"/>
              </a:ext>
            </a:extLst>
          </p:cNvPr>
          <p:cNvSpPr>
            <a:spLocks noGrp="1"/>
          </p:cNvSpPr>
          <p:nvPr>
            <p:ph type="title"/>
          </p:nvPr>
        </p:nvSpPr>
        <p:spPr/>
        <p:txBody>
          <a:bodyPr/>
          <a:lstStyle/>
          <a:p>
            <a:r>
              <a:rPr lang="en-US" dirty="0"/>
              <a:t>Influential Factors: Auditor Engagement Decisions (2/2)</a:t>
            </a:r>
          </a:p>
        </p:txBody>
      </p:sp>
      <p:graphicFrame>
        <p:nvGraphicFramePr>
          <p:cNvPr id="5" name="Table 2">
            <a:extLst>
              <a:ext uri="{FF2B5EF4-FFF2-40B4-BE49-F238E27FC236}">
                <a16:creationId xmlns:a16="http://schemas.microsoft.com/office/drawing/2014/main" id="{EE8E07A9-ADE0-D61D-E173-3BFD76BF2E75}"/>
              </a:ext>
            </a:extLst>
          </p:cNvPr>
          <p:cNvGraphicFramePr>
            <a:graphicFrameLocks noGrp="1"/>
          </p:cNvGraphicFramePr>
          <p:nvPr>
            <p:extLst>
              <p:ext uri="{D42A27DB-BD31-4B8C-83A1-F6EECF244321}">
                <p14:modId xmlns:p14="http://schemas.microsoft.com/office/powerpoint/2010/main" val="2597071"/>
              </p:ext>
            </p:extLst>
          </p:nvPr>
        </p:nvGraphicFramePr>
        <p:xfrm>
          <a:off x="365760" y="1234440"/>
          <a:ext cx="11520000" cy="1934388"/>
        </p:xfrm>
        <a:graphic>
          <a:graphicData uri="http://schemas.openxmlformats.org/drawingml/2006/table">
            <a:tbl>
              <a:tblPr firstRow="1" bandRow="1">
                <a:tableStyleId>{5C22544A-7EE6-4342-B048-85BDC9FD1C3A}</a:tableStyleId>
              </a:tblPr>
              <a:tblGrid>
                <a:gridCol w="1991111">
                  <a:extLst>
                    <a:ext uri="{9D8B030D-6E8A-4147-A177-3AD203B41FA5}">
                      <a16:colId xmlns:a16="http://schemas.microsoft.com/office/drawing/2014/main" val="1795737015"/>
                    </a:ext>
                  </a:extLst>
                </a:gridCol>
                <a:gridCol w="9528889">
                  <a:extLst>
                    <a:ext uri="{9D8B030D-6E8A-4147-A177-3AD203B41FA5}">
                      <a16:colId xmlns:a16="http://schemas.microsoft.com/office/drawing/2014/main" val="3390375052"/>
                    </a:ext>
                  </a:extLst>
                </a:gridCol>
              </a:tblGrid>
              <a:tr h="290652">
                <a:tc>
                  <a:txBody>
                    <a:bodyPr/>
                    <a:lstStyle/>
                    <a:p>
                      <a:pPr algn="ctr"/>
                      <a:r>
                        <a:rPr lang="en-US" sz="1400" b="1" i="0" dirty="0">
                          <a:solidFill>
                            <a:schemeClr val="accent4">
                              <a:lumMod val="75000"/>
                            </a:schemeClr>
                          </a:solidFill>
                        </a:rPr>
                        <a:t>Factors</a:t>
                      </a:r>
                      <a:endParaRPr lang="en-IN" sz="1400" b="1" i="0" dirty="0">
                        <a:solidFill>
                          <a:schemeClr val="accent4">
                            <a:lumMod val="7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4175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1">
                          <a:ln>
                            <a:noFill/>
                          </a:ln>
                          <a:solidFill>
                            <a:schemeClr val="accent4">
                              <a:lumMod val="75000"/>
                            </a:schemeClr>
                          </a:solidFill>
                          <a:effectLst/>
                          <a:uLnTx/>
                          <a:uFillTx/>
                          <a:latin typeface="+mn-lt"/>
                          <a:ea typeface="+mn-ea"/>
                          <a:cs typeface="+mn-cs"/>
                        </a:rPr>
                        <a:t>Description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00900254"/>
                  </a:ext>
                </a:extLst>
              </a:tr>
              <a:tr h="1629588">
                <a:tc>
                  <a:txBody>
                    <a:bodyPr/>
                    <a:lstStyle/>
                    <a:p>
                      <a:pPr algn="ctr"/>
                      <a:r>
                        <a:rPr lang="en-IN" sz="1200" b="1" dirty="0"/>
                        <a:t>Extensive regional and international network of the firms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85750" marR="0" lvl="0" indent="-14400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200" b="0" i="0" u="none" strike="noStrike" kern="0" cap="none" spc="0" normalizeH="0" baseline="0" noProof="1">
                          <a:ln>
                            <a:noFill/>
                          </a:ln>
                          <a:solidFill>
                            <a:schemeClr val="tx1"/>
                          </a:solidFill>
                          <a:effectLst/>
                          <a:uLnTx/>
                          <a:uFillTx/>
                          <a:latin typeface="+mn-lt"/>
                          <a:ea typeface="+mn-ea"/>
                          <a:cs typeface="+mn-cs"/>
                        </a:rPr>
                        <a:t>Local firms expand their client reach by collaborating with regional and global companies to add regional and global expertise and vice versa. This also allows regional and global companies to have access to the expertise on a local level at the same time through this collaboration. This collaborative framework ensures the maintenance of uniform quality standards across the network, enabling local firms to elevate the delivery of services, including audit, advisory, and tax, irrespective of the client’s geographic location. </a:t>
                      </a:r>
                      <a:r>
                        <a:rPr kumimoji="0" lang="en-US" sz="1200" b="0" i="1" u="none" strike="noStrike" kern="0" cap="none" spc="0" normalizeH="0" baseline="0" noProof="1">
                          <a:ln>
                            <a:noFill/>
                          </a:ln>
                          <a:solidFill>
                            <a:schemeClr val="tx1"/>
                          </a:solidFill>
                          <a:effectLst/>
                          <a:uLnTx/>
                          <a:uFillTx/>
                          <a:latin typeface="+mn-lt"/>
                          <a:ea typeface="+mn-ea"/>
                          <a:cs typeface="+mn-cs"/>
                        </a:rPr>
                        <a:t>For instance, a San Francisco-based local audit firm affiliated with BDO Global can tap into the the latter's network for expertise on German operations, and similarly BDO can benefit from the San Francisco-based firm’s local expertise</a:t>
                      </a:r>
                      <a:r>
                        <a:rPr kumimoji="0" lang="en-US" sz="1200" b="0" i="0" u="none" strike="noStrike" kern="0" cap="none" spc="0" normalizeH="0" baseline="0" noProof="1">
                          <a:ln>
                            <a:noFill/>
                          </a:ln>
                          <a:solidFill>
                            <a:schemeClr val="tx1"/>
                          </a:solidFill>
                          <a:effectLst/>
                          <a:uLnTx/>
                          <a:uFillTx/>
                          <a:latin typeface="+mn-lt"/>
                          <a:ea typeface="+mn-ea"/>
                          <a:cs typeface="+mn-cs"/>
                        </a:rPr>
                        <a:t>. These advantages of having a network over the sector allow organizations to engage with regional auditing firms for better performance and time and cost efficiency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55892951"/>
                  </a:ext>
                </a:extLst>
              </a:tr>
            </a:tbl>
          </a:graphicData>
        </a:graphic>
      </p:graphicFrame>
      <p:pic>
        <p:nvPicPr>
          <p:cNvPr id="6" name="Graphic 5">
            <a:extLst>
              <a:ext uri="{FF2B5EF4-FFF2-40B4-BE49-F238E27FC236}">
                <a16:creationId xmlns:a16="http://schemas.microsoft.com/office/drawing/2014/main" id="{8ED3D6A2-A394-F7A1-C2F9-C3F7FA5EF5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53198" y="2292464"/>
            <a:ext cx="658091" cy="658091"/>
          </a:xfrm>
          <a:prstGeom prst="rect">
            <a:avLst/>
          </a:prstGeom>
        </p:spPr>
      </p:pic>
    </p:spTree>
    <p:extLst>
      <p:ext uri="{BB962C8B-B14F-4D97-AF65-F5344CB8AC3E}">
        <p14:creationId xmlns:p14="http://schemas.microsoft.com/office/powerpoint/2010/main" val="1239436473"/>
      </p:ext>
    </p:extLst>
  </p:cSld>
  <p:clrMapOvr>
    <a:masterClrMapping/>
  </p:clrMapOvr>
  <mc:AlternateContent xmlns:mc="http://schemas.openxmlformats.org/markup-compatibility/2006" xmlns:p14="http://schemas.microsoft.com/office/powerpoint/2010/main">
    <mc:Choice Requires="p14">
      <p:transition spd="slow" p14:dur="2000" advTm="2726"/>
    </mc:Choice>
    <mc:Fallback xmlns="">
      <p:transition spd="slow" advTm="272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DFD31B-90EE-8B8C-3133-A1C11E93B553}"/>
              </a:ext>
            </a:extLst>
          </p:cNvPr>
          <p:cNvSpPr>
            <a:spLocks noGrp="1"/>
          </p:cNvSpPr>
          <p:nvPr>
            <p:ph type="body" sz="quarter" idx="12"/>
          </p:nvPr>
        </p:nvSpPr>
        <p:spPr>
          <a:solidFill>
            <a:schemeClr val="accent3"/>
          </a:solidFill>
        </p:spPr>
        <p:txBody>
          <a:bodyPr/>
          <a:lstStyle/>
          <a:p>
            <a:r>
              <a:rPr lang="en-US" dirty="0"/>
              <a:t>Competitive bidding prioritizes transparency, striving to enhance bid competitiveness and prevent favoritism. In contrast, direct negotiation provides greater flexibility regarding fees and contract terms. Both methods involve the evaluation of proposals and the selection of the most qualified vendor.</a:t>
            </a:r>
          </a:p>
        </p:txBody>
      </p:sp>
      <p:sp>
        <p:nvSpPr>
          <p:cNvPr id="4" name="Title 3">
            <a:extLst>
              <a:ext uri="{FF2B5EF4-FFF2-40B4-BE49-F238E27FC236}">
                <a16:creationId xmlns:a16="http://schemas.microsoft.com/office/drawing/2014/main" id="{30217CDA-C627-E28D-7154-5B8EBB6C654B}"/>
              </a:ext>
            </a:extLst>
          </p:cNvPr>
          <p:cNvSpPr>
            <a:spLocks noGrp="1"/>
          </p:cNvSpPr>
          <p:nvPr>
            <p:ph type="title"/>
          </p:nvPr>
        </p:nvSpPr>
        <p:spPr/>
        <p:txBody>
          <a:bodyPr/>
          <a:lstStyle/>
          <a:p>
            <a:r>
              <a:rPr lang="en-US" dirty="0"/>
              <a:t>Selection Process: Bidding vs. Direct Selection (1/2)</a:t>
            </a:r>
          </a:p>
        </p:txBody>
      </p:sp>
      <p:graphicFrame>
        <p:nvGraphicFramePr>
          <p:cNvPr id="5" name="Table 2">
            <a:extLst>
              <a:ext uri="{FF2B5EF4-FFF2-40B4-BE49-F238E27FC236}">
                <a16:creationId xmlns:a16="http://schemas.microsoft.com/office/drawing/2014/main" id="{B5E5EC3D-01CE-0F87-BD9B-B6D2C71AFC57}"/>
              </a:ext>
            </a:extLst>
          </p:cNvPr>
          <p:cNvGraphicFramePr>
            <a:graphicFrameLocks noGrp="1"/>
          </p:cNvGraphicFramePr>
          <p:nvPr>
            <p:extLst>
              <p:ext uri="{D42A27DB-BD31-4B8C-83A1-F6EECF244321}">
                <p14:modId xmlns:p14="http://schemas.microsoft.com/office/powerpoint/2010/main" val="1633600659"/>
              </p:ext>
            </p:extLst>
          </p:nvPr>
        </p:nvGraphicFramePr>
        <p:xfrm>
          <a:off x="338328" y="1252728"/>
          <a:ext cx="11519999" cy="5216836"/>
        </p:xfrm>
        <a:graphic>
          <a:graphicData uri="http://schemas.openxmlformats.org/drawingml/2006/table">
            <a:tbl>
              <a:tblPr firstRow="1" bandRow="1">
                <a:tableStyleId>{5C22544A-7EE6-4342-B048-85BDC9FD1C3A}</a:tableStyleId>
              </a:tblPr>
              <a:tblGrid>
                <a:gridCol w="1012800">
                  <a:extLst>
                    <a:ext uri="{9D8B030D-6E8A-4147-A177-3AD203B41FA5}">
                      <a16:colId xmlns:a16="http://schemas.microsoft.com/office/drawing/2014/main" val="1795737015"/>
                    </a:ext>
                  </a:extLst>
                </a:gridCol>
                <a:gridCol w="3330054">
                  <a:extLst>
                    <a:ext uri="{9D8B030D-6E8A-4147-A177-3AD203B41FA5}">
                      <a16:colId xmlns:a16="http://schemas.microsoft.com/office/drawing/2014/main" val="3390375052"/>
                    </a:ext>
                  </a:extLst>
                </a:gridCol>
                <a:gridCol w="4694830">
                  <a:extLst>
                    <a:ext uri="{9D8B030D-6E8A-4147-A177-3AD203B41FA5}">
                      <a16:colId xmlns:a16="http://schemas.microsoft.com/office/drawing/2014/main" val="1990979061"/>
                    </a:ext>
                  </a:extLst>
                </a:gridCol>
                <a:gridCol w="2482315">
                  <a:extLst>
                    <a:ext uri="{9D8B030D-6E8A-4147-A177-3AD203B41FA5}">
                      <a16:colId xmlns:a16="http://schemas.microsoft.com/office/drawing/2014/main" val="3711011088"/>
                    </a:ext>
                  </a:extLst>
                </a:gridCol>
              </a:tblGrid>
              <a:tr h="269564">
                <a:tc>
                  <a:txBody>
                    <a:bodyPr/>
                    <a:lstStyle/>
                    <a:p>
                      <a:pPr algn="ctr"/>
                      <a:r>
                        <a:rPr lang="en-US" sz="1200" b="1" i="0" dirty="0">
                          <a:solidFill>
                            <a:schemeClr val="bg1"/>
                          </a:solidFill>
                        </a:rPr>
                        <a:t>Process</a:t>
                      </a:r>
                      <a:endParaRPr lang="en-IN" sz="1200" b="1" i="0" dirty="0">
                        <a:solidFill>
                          <a:schemeClr val="bg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3"/>
                    </a:solidFill>
                  </a:tcPr>
                </a:tc>
                <a:tc>
                  <a:txBody>
                    <a:bodyPr/>
                    <a:lstStyle/>
                    <a:p>
                      <a:pPr marL="14175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1" i="0" u="none" strike="noStrike" kern="0" cap="none" spc="0" normalizeH="0" baseline="0" noProof="1">
                          <a:ln>
                            <a:noFill/>
                          </a:ln>
                          <a:solidFill>
                            <a:schemeClr val="bg1"/>
                          </a:solidFill>
                          <a:effectLst/>
                          <a:uLnTx/>
                          <a:uFillTx/>
                          <a:latin typeface="+mn-lt"/>
                          <a:ea typeface="+mn-ea"/>
                          <a:cs typeface="+mn-cs"/>
                        </a:rPr>
                        <a:t>Advantages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3"/>
                    </a:solidFill>
                  </a:tcPr>
                </a:tc>
                <a:tc>
                  <a:txBody>
                    <a:bodyPr/>
                    <a:lstStyle/>
                    <a:p>
                      <a:pPr marL="14175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1" i="0" u="none" strike="noStrike" kern="0" cap="none" spc="0" normalizeH="0" baseline="0" noProof="1">
                          <a:ln>
                            <a:noFill/>
                          </a:ln>
                          <a:solidFill>
                            <a:schemeClr val="bg1"/>
                          </a:solidFill>
                          <a:effectLst/>
                          <a:uLnTx/>
                          <a:uFillTx/>
                          <a:latin typeface="+mn-lt"/>
                          <a:ea typeface="+mn-ea"/>
                          <a:cs typeface="+mn-cs"/>
                        </a:rPr>
                        <a:t>Evaluation criteria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4"/>
                    </a:solidFill>
                  </a:tcPr>
                </a:tc>
                <a:tc>
                  <a:txBody>
                    <a:bodyPr/>
                    <a:lstStyle/>
                    <a:p>
                      <a:pPr marL="14175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1" i="0" u="none" strike="noStrike" kern="0" cap="none" spc="0" normalizeH="0" baseline="0" noProof="1">
                          <a:ln>
                            <a:noFill/>
                          </a:ln>
                          <a:solidFill>
                            <a:schemeClr val="bg1"/>
                          </a:solidFill>
                          <a:effectLst/>
                          <a:uLnTx/>
                          <a:uFillTx/>
                          <a:latin typeface="+mn-lt"/>
                          <a:ea typeface="+mn-ea"/>
                          <a:cs typeface="+mn-cs"/>
                        </a:rPr>
                        <a:t>Risk</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3500900254"/>
                  </a:ext>
                </a:extLst>
              </a:tr>
              <a:tr h="4942516">
                <a:tc>
                  <a:txBody>
                    <a:bodyPr/>
                    <a:lstStyle/>
                    <a:p>
                      <a:pPr algn="ctr"/>
                      <a:r>
                        <a:rPr lang="en-IN" sz="1400" b="1" dirty="0"/>
                        <a:t>Bidding</a:t>
                      </a: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12713" marR="0" lvl="0" indent="-112713"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schemeClr val="accent6"/>
                          </a:solidFill>
                          <a:effectLst/>
                          <a:uLnTx/>
                          <a:uFillTx/>
                          <a:latin typeface="+mn-lt"/>
                          <a:ea typeface="+mn-ea"/>
                          <a:cs typeface="+mn-cs"/>
                        </a:rPr>
                        <a:t>Cost control: </a:t>
                      </a:r>
                      <a:r>
                        <a:rPr kumimoji="0" lang="en-US" sz="1100" b="0" i="0" u="none" strike="noStrike" kern="0" cap="none" spc="0" normalizeH="0" baseline="0" noProof="1">
                          <a:ln>
                            <a:noFill/>
                          </a:ln>
                          <a:solidFill>
                            <a:prstClr val="black"/>
                          </a:solidFill>
                          <a:effectLst/>
                          <a:uLnTx/>
                          <a:uFillTx/>
                          <a:latin typeface="+mn-lt"/>
                          <a:ea typeface="+mn-ea"/>
                          <a:cs typeface="+mn-cs"/>
                        </a:rPr>
                        <a:t>Through competitive bidding, companies can manage and regulate the expenses related to the audit process. Audit firms present initial fee quotes, providing room for negotiation to establish mutually favorable pricing and contract terms</a:t>
                      </a:r>
                    </a:p>
                    <a:p>
                      <a:pPr marL="112713" marR="0" lvl="0" indent="-112713"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schemeClr val="accent6"/>
                          </a:solidFill>
                          <a:effectLst/>
                          <a:uLnTx/>
                          <a:uFillTx/>
                          <a:latin typeface="+mn-lt"/>
                          <a:ea typeface="+mn-ea"/>
                          <a:cs typeface="+mn-cs"/>
                        </a:rPr>
                        <a:t>Enhanced competitiveness: </a:t>
                      </a:r>
                      <a:r>
                        <a:rPr kumimoji="0" lang="en-US" sz="1100" b="0" i="0" u="none" strike="noStrike" kern="0" cap="none" spc="0" normalizeH="0" baseline="0" noProof="1">
                          <a:ln>
                            <a:noFill/>
                          </a:ln>
                          <a:solidFill>
                            <a:prstClr val="black"/>
                          </a:solidFill>
                          <a:effectLst/>
                          <a:uLnTx/>
                          <a:uFillTx/>
                          <a:latin typeface="+mn-lt"/>
                          <a:ea typeface="+mn-ea"/>
                          <a:cs typeface="+mn-cs"/>
                        </a:rPr>
                        <a:t>Competitive bidding serves to heighten the level of competition among bids, preventing any preferential treatment. This process empowers the company to secure the most advantageous offer from highly qualified vendors for specific goods and services</a:t>
                      </a:r>
                    </a:p>
                    <a:p>
                      <a:pPr marL="112713" marR="0" lvl="0" indent="-112713"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schemeClr val="accent6"/>
                          </a:solidFill>
                          <a:effectLst/>
                          <a:uLnTx/>
                          <a:uFillTx/>
                          <a:latin typeface="+mn-lt"/>
                          <a:ea typeface="+mn-ea"/>
                          <a:cs typeface="+mn-cs"/>
                        </a:rPr>
                        <a:t>Promoted transparency: </a:t>
                      </a:r>
                      <a:r>
                        <a:rPr kumimoji="0" lang="en-US" sz="1100" b="0" i="0" u="none" strike="noStrike" kern="0" cap="none" spc="0" normalizeH="0" baseline="0" noProof="1">
                          <a:ln>
                            <a:noFill/>
                          </a:ln>
                          <a:solidFill>
                            <a:prstClr val="black"/>
                          </a:solidFill>
                          <a:effectLst/>
                          <a:uLnTx/>
                          <a:uFillTx/>
                          <a:latin typeface="+mn-lt"/>
                          <a:ea typeface="+mn-ea"/>
                          <a:cs typeface="+mn-cs"/>
                        </a:rPr>
                        <a:t>The bidding process is designed to promote transparency, ensuring that all interested vendors, including those who were not selected, receive notification of the outcome</a:t>
                      </a:r>
                    </a:p>
                    <a:p>
                      <a:pPr marL="112713" marR="0" lvl="0" indent="-112713"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schemeClr val="accent6"/>
                          </a:solidFill>
                          <a:effectLst/>
                          <a:uLnTx/>
                          <a:uFillTx/>
                          <a:latin typeface="+mn-lt"/>
                          <a:ea typeface="+mn-ea"/>
                          <a:cs typeface="+mn-cs"/>
                        </a:rPr>
                        <a:t>Elevated audit quality: </a:t>
                      </a:r>
                      <a:r>
                        <a:rPr kumimoji="0" lang="en-US" sz="1100" b="0" i="0" u="none" strike="noStrike" kern="0" cap="none" spc="0" normalizeH="0" baseline="0" noProof="1">
                          <a:ln>
                            <a:noFill/>
                          </a:ln>
                          <a:solidFill>
                            <a:prstClr val="black"/>
                          </a:solidFill>
                          <a:effectLst/>
                          <a:uLnTx/>
                          <a:uFillTx/>
                          <a:latin typeface="+mn-lt"/>
                          <a:ea typeface="+mn-ea"/>
                          <a:cs typeface="+mn-cs"/>
                        </a:rPr>
                        <a:t>Competitive bidding has been correlated with an enhancement in the quality of audits performed by incumbent auditors. This enhancement is measured by a decreased probability of subsequent financial statement restatements</a:t>
                      </a:r>
                    </a:p>
                    <a:p>
                      <a:pPr marL="112713" marR="0" lvl="0" indent="-112713"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schemeClr val="accent6"/>
                          </a:solidFill>
                          <a:effectLst/>
                          <a:uLnTx/>
                          <a:uFillTx/>
                          <a:latin typeface="+mn-lt"/>
                          <a:ea typeface="+mn-ea"/>
                          <a:cs typeface="+mn-cs"/>
                        </a:rPr>
                        <a:t>Fee reductions:</a:t>
                      </a:r>
                      <a:r>
                        <a:rPr kumimoji="0" lang="en-US" sz="1100" b="0" i="0" u="none" strike="noStrike" kern="0" cap="none" spc="0" normalizeH="0" baseline="0" noProof="1">
                          <a:ln>
                            <a:noFill/>
                          </a:ln>
                          <a:solidFill>
                            <a:schemeClr val="accent6"/>
                          </a:solidFill>
                          <a:effectLst/>
                          <a:uLnTx/>
                          <a:uFillTx/>
                          <a:latin typeface="+mn-lt"/>
                          <a:ea typeface="+mn-ea"/>
                          <a:cs typeface="+mn-cs"/>
                        </a:rPr>
                        <a:t> </a:t>
                      </a:r>
                      <a:r>
                        <a:rPr kumimoji="0" lang="en-US" sz="1100" b="0" i="0" u="none" strike="noStrike" kern="0" cap="none" spc="0" normalizeH="0" baseline="0" noProof="1">
                          <a:ln>
                            <a:noFill/>
                          </a:ln>
                          <a:solidFill>
                            <a:prstClr val="black"/>
                          </a:solidFill>
                          <a:effectLst/>
                          <a:uLnTx/>
                          <a:uFillTx/>
                          <a:latin typeface="+mn-lt"/>
                          <a:ea typeface="+mn-ea"/>
                          <a:cs typeface="+mn-cs"/>
                        </a:rPr>
                        <a:t>Engaging in competitive bidding within the Big Four context leads to moderate fee reductions in the two years following an auditor change. This holds true regardless of whether bid restrictions are in place or not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42875" marR="0" lvl="0" indent="-142875"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schemeClr val="accent6"/>
                          </a:solidFill>
                          <a:effectLst/>
                          <a:uLnTx/>
                          <a:uFillTx/>
                          <a:latin typeface="+mn-lt"/>
                          <a:ea typeface="+mn-ea"/>
                          <a:cs typeface="+mn-cs"/>
                        </a:rPr>
                        <a:t>Objective evaluation criteria:</a:t>
                      </a:r>
                    </a:p>
                    <a:p>
                      <a:pPr marL="313200" marR="0" lvl="0" indent="-171450" algn="l" defTabSz="914400" rtl="0" eaLnBrk="1" fontAlgn="auto" latinLnBrk="0" hangingPunct="1">
                        <a:lnSpc>
                          <a:spcPct val="100000"/>
                        </a:lnSpc>
                        <a:spcBef>
                          <a:spcPts val="600"/>
                        </a:spcBef>
                        <a:spcAft>
                          <a:spcPts val="0"/>
                        </a:spcAft>
                        <a:buClrTx/>
                        <a:buSzTx/>
                        <a:buFont typeface="Courier New" panose="02070309020205020404" pitchFamily="49" charset="0"/>
                        <a:buChar char="o"/>
                        <a:tabLst/>
                        <a:defRPr/>
                      </a:pPr>
                      <a:r>
                        <a:rPr kumimoji="0" lang="en-US" sz="1100" b="1" i="0" u="none" strike="noStrike" kern="0" cap="none" spc="0" normalizeH="0" baseline="0" noProof="1">
                          <a:ln>
                            <a:noFill/>
                          </a:ln>
                          <a:solidFill>
                            <a:prstClr val="black"/>
                          </a:solidFill>
                          <a:effectLst/>
                          <a:uLnTx/>
                          <a:uFillTx/>
                          <a:latin typeface="+mn-lt"/>
                          <a:ea typeface="+mn-ea"/>
                          <a:cs typeface="+mn-cs"/>
                        </a:rPr>
                        <a:t>Assessment of technical proficiency:</a:t>
                      </a:r>
                      <a:r>
                        <a:rPr kumimoji="0" lang="en-US" sz="1100" b="0" i="0" u="none" strike="noStrike" kern="0" cap="none" spc="0" normalizeH="0" baseline="0" noProof="1">
                          <a:ln>
                            <a:noFill/>
                          </a:ln>
                          <a:solidFill>
                            <a:prstClr val="black"/>
                          </a:solidFill>
                          <a:effectLst/>
                          <a:uLnTx/>
                          <a:uFillTx/>
                          <a:latin typeface="+mn-lt"/>
                          <a:ea typeface="+mn-ea"/>
                          <a:cs typeface="+mn-cs"/>
                        </a:rPr>
                        <a:t> Organizations gauge the technical proficiency of auditing firms by examining the qualifications and experience of the audit team</a:t>
                      </a:r>
                    </a:p>
                    <a:p>
                      <a:pPr marL="313200" marR="0" lvl="0" indent="-171450" algn="l" defTabSz="914400" rtl="0" eaLnBrk="1" fontAlgn="auto" latinLnBrk="0" hangingPunct="1">
                        <a:lnSpc>
                          <a:spcPct val="100000"/>
                        </a:lnSpc>
                        <a:spcBef>
                          <a:spcPts val="600"/>
                        </a:spcBef>
                        <a:spcAft>
                          <a:spcPts val="0"/>
                        </a:spcAft>
                        <a:buClrTx/>
                        <a:buSzTx/>
                        <a:buFont typeface="Courier New" panose="02070309020205020404" pitchFamily="49" charset="0"/>
                        <a:buChar char="o"/>
                        <a:tabLst/>
                        <a:defRPr/>
                      </a:pPr>
                      <a:r>
                        <a:rPr kumimoji="0" lang="en-US" sz="1100" b="1" i="0" u="none" strike="noStrike" kern="0" cap="none" spc="0" normalizeH="0" baseline="0" noProof="1">
                          <a:ln>
                            <a:noFill/>
                          </a:ln>
                          <a:solidFill>
                            <a:prstClr val="black"/>
                          </a:solidFill>
                          <a:effectLst/>
                          <a:uLnTx/>
                          <a:uFillTx/>
                          <a:latin typeface="+mn-lt"/>
                          <a:ea typeface="+mn-ea"/>
                          <a:cs typeface="+mn-cs"/>
                        </a:rPr>
                        <a:t>Review of audit </a:t>
                      </a:r>
                      <a:r>
                        <a:rPr kumimoji="0" lang="en-US" sz="1100" b="1" i="0" u="none" strike="noStrike" kern="0" cap="none" spc="0" normalizeH="0" baseline="0" noProof="1">
                          <a:ln>
                            <a:noFill/>
                          </a:ln>
                          <a:solidFill>
                            <a:schemeClr val="tx1"/>
                          </a:solidFill>
                          <a:effectLst/>
                          <a:uLnTx/>
                          <a:uFillTx/>
                          <a:latin typeface="+mn-lt"/>
                          <a:ea typeface="+mn-ea"/>
                          <a:cs typeface="+mn-cs"/>
                        </a:rPr>
                        <a:t>approach:</a:t>
                      </a:r>
                      <a:r>
                        <a:rPr kumimoji="0" lang="en-US" sz="1100" b="0" i="0" u="none" strike="noStrike" kern="0" cap="none" spc="0" normalizeH="0" baseline="0" noProof="1">
                          <a:ln>
                            <a:noFill/>
                          </a:ln>
                          <a:solidFill>
                            <a:schemeClr val="tx1"/>
                          </a:solidFill>
                          <a:effectLst/>
                          <a:uLnTx/>
                          <a:uFillTx/>
                          <a:latin typeface="+mn-lt"/>
                          <a:ea typeface="+mn-ea"/>
                          <a:cs typeface="+mn-cs"/>
                        </a:rPr>
                        <a:t> Companies scrutinize the audit methodology of auditing firms to verify their alignment with the </a:t>
                      </a:r>
                      <a:r>
                        <a:rPr kumimoji="0" lang="en-US" sz="1100" b="0" i="0" u="none" strike="noStrike" kern="0" cap="none" spc="0" normalizeH="0" baseline="0" noProof="1">
                          <a:ln>
                            <a:noFill/>
                          </a:ln>
                          <a:solidFill>
                            <a:prstClr val="black"/>
                          </a:solidFill>
                          <a:effectLst/>
                          <a:uLnTx/>
                          <a:uFillTx/>
                          <a:latin typeface="+mn-lt"/>
                          <a:ea typeface="+mn-ea"/>
                          <a:cs typeface="+mn-cs"/>
                        </a:rPr>
                        <a:t>company's stipulations and industry norms</a:t>
                      </a:r>
                    </a:p>
                    <a:p>
                      <a:pPr marL="313200" marR="0" lvl="0" indent="-171450" algn="l" defTabSz="914400" rtl="0" eaLnBrk="1" fontAlgn="auto" latinLnBrk="0" hangingPunct="1">
                        <a:lnSpc>
                          <a:spcPct val="100000"/>
                        </a:lnSpc>
                        <a:spcBef>
                          <a:spcPts val="600"/>
                        </a:spcBef>
                        <a:spcAft>
                          <a:spcPts val="0"/>
                        </a:spcAft>
                        <a:buClrTx/>
                        <a:buSzTx/>
                        <a:buFont typeface="Courier New" panose="02070309020205020404" pitchFamily="49" charset="0"/>
                        <a:buChar char="o"/>
                        <a:tabLst/>
                        <a:defRPr/>
                      </a:pPr>
                      <a:r>
                        <a:rPr kumimoji="0" lang="en-US" sz="1100" b="1" i="0" u="none" strike="noStrike" kern="0" cap="none" spc="0" normalizeH="0" baseline="0" noProof="1">
                          <a:ln>
                            <a:noFill/>
                          </a:ln>
                          <a:solidFill>
                            <a:prstClr val="black"/>
                          </a:solidFill>
                          <a:effectLst/>
                          <a:uLnTx/>
                          <a:uFillTx/>
                          <a:latin typeface="+mn-lt"/>
                          <a:ea typeface="+mn-ea"/>
                          <a:cs typeface="+mn-cs"/>
                        </a:rPr>
                        <a:t>Examination of audit costs:</a:t>
                      </a:r>
                      <a:r>
                        <a:rPr kumimoji="0" lang="en-US" sz="1100" b="0" i="0" u="none" strike="noStrike" kern="0" cap="none" spc="0" normalizeH="0" baseline="0" noProof="1">
                          <a:ln>
                            <a:noFill/>
                          </a:ln>
                          <a:solidFill>
                            <a:prstClr val="black"/>
                          </a:solidFill>
                          <a:effectLst/>
                          <a:uLnTx/>
                          <a:uFillTx/>
                          <a:latin typeface="+mn-lt"/>
                          <a:ea typeface="+mn-ea"/>
                          <a:cs typeface="+mn-cs"/>
                        </a:rPr>
                        <a:t> Organizations scrutinize the proposed audit fees from auditing firms to ascertain their fairness and competitiveness</a:t>
                      </a:r>
                    </a:p>
                    <a:p>
                      <a:pPr marL="313200" marR="0" lvl="0" indent="-171450" algn="l" defTabSz="914400" rtl="0" eaLnBrk="1" fontAlgn="auto" latinLnBrk="0" hangingPunct="1">
                        <a:lnSpc>
                          <a:spcPct val="100000"/>
                        </a:lnSpc>
                        <a:spcBef>
                          <a:spcPts val="600"/>
                        </a:spcBef>
                        <a:spcAft>
                          <a:spcPts val="0"/>
                        </a:spcAft>
                        <a:buClrTx/>
                        <a:buSzTx/>
                        <a:buFont typeface="Courier New" panose="02070309020205020404" pitchFamily="49" charset="0"/>
                        <a:buChar char="o"/>
                        <a:tabLst/>
                        <a:defRPr/>
                      </a:pPr>
                      <a:r>
                        <a:rPr kumimoji="0" lang="en-US" sz="1100" b="1" i="0" u="none" strike="noStrike" kern="0" cap="none" spc="0" normalizeH="0" baseline="0" noProof="1">
                          <a:ln>
                            <a:noFill/>
                          </a:ln>
                          <a:solidFill>
                            <a:prstClr val="black"/>
                          </a:solidFill>
                          <a:effectLst/>
                          <a:uLnTx/>
                          <a:uFillTx/>
                          <a:latin typeface="+mn-lt"/>
                          <a:ea typeface="+mn-ea"/>
                          <a:cs typeface="+mn-cs"/>
                        </a:rPr>
                        <a:t>Verification of independence: </a:t>
                      </a:r>
                      <a:r>
                        <a:rPr kumimoji="0" lang="en-US" sz="1100" b="0" i="0" u="none" strike="noStrike" kern="0" cap="none" spc="0" normalizeH="0" baseline="0" noProof="1">
                          <a:ln>
                            <a:noFill/>
                          </a:ln>
                          <a:solidFill>
                            <a:prstClr val="black"/>
                          </a:solidFill>
                          <a:effectLst/>
                          <a:uLnTx/>
                          <a:uFillTx/>
                          <a:latin typeface="+mn-lt"/>
                          <a:ea typeface="+mn-ea"/>
                          <a:cs typeface="+mn-cs"/>
                        </a:rPr>
                        <a:t>Companies assess the independence of auditing firms to confirm the absence of any potential conflicts of interest</a:t>
                      </a:r>
                    </a:p>
                    <a:p>
                      <a:pPr marL="142875" marR="0" lvl="0" indent="-142875"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schemeClr val="accent6"/>
                          </a:solidFill>
                          <a:effectLst/>
                          <a:uLnTx/>
                          <a:uFillTx/>
                          <a:latin typeface="+mn-lt"/>
                          <a:ea typeface="+mn-ea"/>
                          <a:cs typeface="+mn-cs"/>
                        </a:rPr>
                        <a:t>Subjective evaluation criteria:</a:t>
                      </a:r>
                    </a:p>
                    <a:p>
                      <a:pPr marL="313200" marR="0" lvl="0" indent="-171450" algn="l" defTabSz="914400" rtl="0" eaLnBrk="1" fontAlgn="auto" latinLnBrk="0" hangingPunct="1">
                        <a:lnSpc>
                          <a:spcPct val="100000"/>
                        </a:lnSpc>
                        <a:spcBef>
                          <a:spcPts val="600"/>
                        </a:spcBef>
                        <a:spcAft>
                          <a:spcPts val="0"/>
                        </a:spcAft>
                        <a:buClrTx/>
                        <a:buSzTx/>
                        <a:buFont typeface="Courier New" panose="02070309020205020404" pitchFamily="49" charset="0"/>
                        <a:buChar char="o"/>
                        <a:tabLst/>
                        <a:defRPr/>
                      </a:pPr>
                      <a:r>
                        <a:rPr kumimoji="0" lang="en-US" sz="1100" b="1" i="0" u="none" strike="noStrike" kern="0" cap="none" spc="0" normalizeH="0" baseline="0" noProof="1">
                          <a:ln>
                            <a:noFill/>
                          </a:ln>
                          <a:solidFill>
                            <a:prstClr val="black"/>
                          </a:solidFill>
                          <a:effectLst/>
                          <a:uLnTx/>
                          <a:uFillTx/>
                          <a:latin typeface="+mn-lt"/>
                          <a:ea typeface="+mn-ea"/>
                          <a:cs typeface="+mn-cs"/>
                        </a:rPr>
                        <a:t>Assessment of standing: </a:t>
                      </a:r>
                      <a:r>
                        <a:rPr kumimoji="0" lang="en-US" sz="1100" b="0" i="0" u="none" strike="noStrike" kern="0" cap="none" spc="0" normalizeH="0" baseline="0" noProof="1">
                          <a:ln>
                            <a:noFill/>
                          </a:ln>
                          <a:solidFill>
                            <a:prstClr val="black"/>
                          </a:solidFill>
                          <a:effectLst/>
                          <a:uLnTx/>
                          <a:uFillTx/>
                          <a:latin typeface="+mn-lt"/>
                          <a:ea typeface="+mn-ea"/>
                          <a:cs typeface="+mn-cs"/>
                        </a:rPr>
                        <a:t>Organizations assess the standing of the auditing firm by examining its historical performance and gathering feedback from clients</a:t>
                      </a:r>
                    </a:p>
                    <a:p>
                      <a:pPr marL="313200" marR="0" lvl="0" indent="-171450" algn="l" defTabSz="914400" rtl="0" eaLnBrk="1" fontAlgn="auto" latinLnBrk="0" hangingPunct="1">
                        <a:lnSpc>
                          <a:spcPct val="100000"/>
                        </a:lnSpc>
                        <a:spcBef>
                          <a:spcPts val="600"/>
                        </a:spcBef>
                        <a:spcAft>
                          <a:spcPts val="0"/>
                        </a:spcAft>
                        <a:buClrTx/>
                        <a:buSzTx/>
                        <a:buFont typeface="Courier New" panose="02070309020205020404" pitchFamily="49" charset="0"/>
                        <a:buChar char="o"/>
                        <a:tabLst/>
                        <a:defRPr/>
                      </a:pPr>
                      <a:r>
                        <a:rPr kumimoji="0" lang="en-US" sz="1100" b="1" i="0" u="none" strike="noStrike" kern="0" cap="none" spc="0" normalizeH="0" baseline="0" noProof="1">
                          <a:ln>
                            <a:noFill/>
                          </a:ln>
                          <a:solidFill>
                            <a:prstClr val="black"/>
                          </a:solidFill>
                          <a:effectLst/>
                          <a:uLnTx/>
                          <a:uFillTx/>
                          <a:latin typeface="+mn-lt"/>
                          <a:ea typeface="+mn-ea"/>
                          <a:cs typeface="+mn-cs"/>
                        </a:rPr>
                        <a:t>Review of communication proficiency</a:t>
                      </a:r>
                      <a:r>
                        <a:rPr kumimoji="0" lang="en-US" sz="1100" b="0" i="0" u="none" strike="noStrike" kern="0" cap="none" spc="0" normalizeH="0" baseline="0" noProof="1">
                          <a:ln>
                            <a:noFill/>
                          </a:ln>
                          <a:solidFill>
                            <a:prstClr val="black"/>
                          </a:solidFill>
                          <a:effectLst/>
                          <a:uLnTx/>
                          <a:uFillTx/>
                          <a:latin typeface="+mn-lt"/>
                          <a:ea typeface="+mn-ea"/>
                          <a:cs typeface="+mn-cs"/>
                        </a:rPr>
                        <a:t>: Companies evaluate the auditing firm's ability to effectively convey audit findings to the company's management and stakeholders by assessing their communication skills</a:t>
                      </a:r>
                    </a:p>
                    <a:p>
                      <a:pPr marL="313200" marR="0" lvl="0" indent="-171450" algn="l" defTabSz="914400" rtl="0" eaLnBrk="1" fontAlgn="auto" latinLnBrk="0" hangingPunct="1">
                        <a:lnSpc>
                          <a:spcPct val="100000"/>
                        </a:lnSpc>
                        <a:spcBef>
                          <a:spcPts val="600"/>
                        </a:spcBef>
                        <a:spcAft>
                          <a:spcPts val="0"/>
                        </a:spcAft>
                        <a:buClrTx/>
                        <a:buSzTx/>
                        <a:buFont typeface="Courier New" panose="02070309020205020404" pitchFamily="49" charset="0"/>
                        <a:buChar char="o"/>
                        <a:tabLst/>
                        <a:defRPr/>
                      </a:pPr>
                      <a:r>
                        <a:rPr kumimoji="0" lang="en-US" sz="1100" b="1" i="0" u="none" strike="noStrike" kern="0" cap="none" spc="0" normalizeH="0" baseline="0" noProof="1">
                          <a:ln>
                            <a:noFill/>
                          </a:ln>
                          <a:solidFill>
                            <a:prstClr val="black"/>
                          </a:solidFill>
                          <a:effectLst/>
                          <a:uLnTx/>
                          <a:uFillTx/>
                          <a:latin typeface="+mn-lt"/>
                          <a:ea typeface="+mn-ea"/>
                          <a:cs typeface="+mn-cs"/>
                        </a:rPr>
                        <a:t>Evaluation of alignment with company culture</a:t>
                      </a:r>
                      <a:r>
                        <a:rPr kumimoji="0" lang="en-US" sz="1100" b="0" i="0" u="none" strike="noStrike" kern="0" cap="none" spc="0" normalizeH="0" baseline="0" noProof="1">
                          <a:ln>
                            <a:noFill/>
                          </a:ln>
                          <a:solidFill>
                            <a:prstClr val="black"/>
                          </a:solidFill>
                          <a:effectLst/>
                          <a:uLnTx/>
                          <a:uFillTx/>
                          <a:latin typeface="+mn-lt"/>
                          <a:ea typeface="+mn-ea"/>
                          <a:cs typeface="+mn-cs"/>
                        </a:rPr>
                        <a:t>: Organizations appraise the compatibility of the auditing firm with the company's cultural norms to ensure seamless collaboration with the management and staff</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285750" marR="0" lvl="0" indent="-14400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prstClr val="black"/>
                          </a:solidFill>
                          <a:effectLst/>
                          <a:uLnTx/>
                          <a:uFillTx/>
                          <a:latin typeface="+mn-lt"/>
                          <a:ea typeface="+mn-ea"/>
                          <a:cs typeface="+mn-cs"/>
                        </a:rPr>
                        <a:t>Lowered quality</a:t>
                      </a:r>
                      <a:r>
                        <a:rPr kumimoji="0" lang="en-US" sz="1100" b="0" i="0" u="none" strike="noStrike" kern="0" cap="none" spc="0" normalizeH="0" baseline="0" noProof="1">
                          <a:ln>
                            <a:noFill/>
                          </a:ln>
                          <a:solidFill>
                            <a:prstClr val="black"/>
                          </a:solidFill>
                          <a:effectLst/>
                          <a:uLnTx/>
                          <a:uFillTx/>
                          <a:latin typeface="+mn-lt"/>
                          <a:ea typeface="+mn-ea"/>
                          <a:cs typeface="+mn-cs"/>
                        </a:rPr>
                        <a:t>: Auditing firms </a:t>
                      </a:r>
                      <a:r>
                        <a:rPr kumimoji="0" lang="en-US" sz="1100" b="0" i="0" u="none" strike="noStrike" kern="0" cap="none" spc="0" normalizeH="0" baseline="0" noProof="1">
                          <a:ln>
                            <a:noFill/>
                          </a:ln>
                          <a:solidFill>
                            <a:schemeClr val="tx1"/>
                          </a:solidFill>
                          <a:effectLst/>
                          <a:uLnTx/>
                          <a:uFillTx/>
                          <a:latin typeface="+mn-lt"/>
                          <a:ea typeface="+mn-ea"/>
                          <a:cs typeface="+mn-cs"/>
                        </a:rPr>
                        <a:t>may compromise standards to secure a bid, potentially leading to low-quality audits</a:t>
                      </a:r>
                    </a:p>
                    <a:p>
                      <a:pPr marL="285750" marR="0" lvl="0" indent="-14400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schemeClr val="tx1"/>
                          </a:solidFill>
                          <a:effectLst/>
                          <a:uLnTx/>
                          <a:uFillTx/>
                          <a:latin typeface="+mn-lt"/>
                          <a:ea typeface="+mn-ea"/>
                          <a:cs typeface="+mn-cs"/>
                        </a:rPr>
                        <a:t>Limited talent</a:t>
                      </a:r>
                      <a:r>
                        <a:rPr kumimoji="0" lang="en-US" sz="1100" b="0" i="0" u="none" strike="noStrike" kern="0" cap="none" spc="0" normalizeH="0" baseline="0" noProof="1">
                          <a:ln>
                            <a:noFill/>
                          </a:ln>
                          <a:solidFill>
                            <a:schemeClr val="tx1"/>
                          </a:solidFill>
                          <a:effectLst/>
                          <a:uLnTx/>
                          <a:uFillTx/>
                          <a:latin typeface="+mn-lt"/>
                          <a:ea typeface="+mn-ea"/>
                          <a:cs typeface="+mn-cs"/>
                        </a:rPr>
                        <a:t>: Smaller firms may lack resources to compete, limiting the pool of qualified professionals</a:t>
                      </a:r>
                    </a:p>
                    <a:p>
                      <a:pPr marL="285750" marR="0" lvl="0" indent="-14400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schemeClr val="tx1"/>
                          </a:solidFill>
                          <a:effectLst/>
                          <a:uLnTx/>
                          <a:uFillTx/>
                          <a:latin typeface="+mn-lt"/>
                          <a:ea typeface="+mn-ea"/>
                          <a:cs typeface="+mn-cs"/>
                        </a:rPr>
                        <a:t>Subjectivity risk</a:t>
                      </a:r>
                      <a:r>
                        <a:rPr kumimoji="0" lang="en-US" sz="1100" b="0" i="0" u="none" strike="noStrike" kern="0" cap="none" spc="0" normalizeH="0" baseline="0" noProof="1">
                          <a:ln>
                            <a:noFill/>
                          </a:ln>
                          <a:solidFill>
                            <a:schemeClr val="tx1"/>
                          </a:solidFill>
                          <a:effectLst/>
                          <a:uLnTx/>
                          <a:uFillTx/>
                          <a:latin typeface="+mn-lt"/>
                          <a:ea typeface="+mn-ea"/>
                          <a:cs typeface="+mn-cs"/>
                        </a:rPr>
                        <a:t>: The process may introduce subjectivity, especially for significant contracts without adequate checks</a:t>
                      </a:r>
                    </a:p>
                    <a:p>
                      <a:pPr marL="285750" marR="0" lvl="0" indent="-14400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schemeClr val="tx1"/>
                          </a:solidFill>
                          <a:effectLst/>
                          <a:uLnTx/>
                          <a:uFillTx/>
                          <a:latin typeface="+mn-lt"/>
                          <a:ea typeface="+mn-ea"/>
                          <a:cs typeface="+mn-cs"/>
                        </a:rPr>
                        <a:t>Independence concerns:</a:t>
                      </a:r>
                      <a:r>
                        <a:rPr kumimoji="0" lang="en-US" sz="1100" b="0" i="0" u="none" strike="noStrike" kern="0" cap="none" spc="0" normalizeH="0" baseline="0" noProof="1">
                          <a:ln>
                            <a:noFill/>
                          </a:ln>
                          <a:solidFill>
                            <a:schemeClr val="tx1"/>
                          </a:solidFill>
                          <a:effectLst/>
                          <a:uLnTx/>
                          <a:uFillTx/>
                          <a:latin typeface="+mn-lt"/>
                          <a:ea typeface="+mn-ea"/>
                          <a:cs typeface="+mn-cs"/>
                        </a:rPr>
                        <a:t> The bidding process may reduce independence as firms may cater to company interests to secure the bid</a:t>
                      </a:r>
                    </a:p>
                    <a:p>
                      <a:pPr marL="285750" marR="0" lvl="0" indent="-14400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schemeClr val="tx1"/>
                          </a:solidFill>
                          <a:effectLst/>
                          <a:uLnTx/>
                          <a:uFillTx/>
                          <a:latin typeface="+mn-lt"/>
                          <a:ea typeface="+mn-ea"/>
                          <a:cs typeface="+mn-cs"/>
                        </a:rPr>
                        <a:t>Cost escalation: </a:t>
                      </a:r>
                      <a:r>
                        <a:rPr kumimoji="0" lang="en-US" sz="1100" b="0" i="0" u="none" strike="noStrike" kern="0" cap="none" spc="0" normalizeH="0" baseline="0" noProof="1">
                          <a:ln>
                            <a:noFill/>
                          </a:ln>
                          <a:solidFill>
                            <a:schemeClr val="tx1"/>
                          </a:solidFill>
                          <a:effectLst/>
                          <a:uLnTx/>
                          <a:uFillTx/>
                          <a:latin typeface="+mn-lt"/>
                          <a:ea typeface="+mn-ea"/>
                          <a:cs typeface="+mn-cs"/>
                        </a:rPr>
                        <a:t>The process may lead to higher costs as firms may increase fees to cover bid preparation expenses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18104096"/>
                  </a:ext>
                </a:extLst>
              </a:tr>
            </a:tbl>
          </a:graphicData>
        </a:graphic>
      </p:graphicFrame>
    </p:spTree>
    <p:extLst>
      <p:ext uri="{BB962C8B-B14F-4D97-AF65-F5344CB8AC3E}">
        <p14:creationId xmlns:p14="http://schemas.microsoft.com/office/powerpoint/2010/main" val="820473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217CDA-C627-E28D-7154-5B8EBB6C654B}"/>
              </a:ext>
            </a:extLst>
          </p:cNvPr>
          <p:cNvSpPr>
            <a:spLocks noGrp="1"/>
          </p:cNvSpPr>
          <p:nvPr>
            <p:ph type="title"/>
          </p:nvPr>
        </p:nvSpPr>
        <p:spPr/>
        <p:txBody>
          <a:bodyPr/>
          <a:lstStyle/>
          <a:p>
            <a:r>
              <a:rPr lang="en-US" dirty="0"/>
              <a:t>Selection Process: Bidding vs .Direct Selection (2/2)</a:t>
            </a:r>
          </a:p>
        </p:txBody>
      </p:sp>
      <p:graphicFrame>
        <p:nvGraphicFramePr>
          <p:cNvPr id="5" name="Table 2">
            <a:extLst>
              <a:ext uri="{FF2B5EF4-FFF2-40B4-BE49-F238E27FC236}">
                <a16:creationId xmlns:a16="http://schemas.microsoft.com/office/drawing/2014/main" id="{B5E5EC3D-01CE-0F87-BD9B-B6D2C71AFC57}"/>
              </a:ext>
            </a:extLst>
          </p:cNvPr>
          <p:cNvGraphicFramePr>
            <a:graphicFrameLocks noGrp="1"/>
          </p:cNvGraphicFramePr>
          <p:nvPr>
            <p:extLst>
              <p:ext uri="{D42A27DB-BD31-4B8C-83A1-F6EECF244321}">
                <p14:modId xmlns:p14="http://schemas.microsoft.com/office/powerpoint/2010/main" val="3566983272"/>
              </p:ext>
            </p:extLst>
          </p:nvPr>
        </p:nvGraphicFramePr>
        <p:xfrm>
          <a:off x="335553" y="532500"/>
          <a:ext cx="11520894" cy="5867400"/>
        </p:xfrm>
        <a:graphic>
          <a:graphicData uri="http://schemas.openxmlformats.org/drawingml/2006/table">
            <a:tbl>
              <a:tblPr firstRow="1" bandRow="1">
                <a:tableStyleId>{5C22544A-7EE6-4342-B048-85BDC9FD1C3A}</a:tableStyleId>
              </a:tblPr>
              <a:tblGrid>
                <a:gridCol w="1012800">
                  <a:extLst>
                    <a:ext uri="{9D8B030D-6E8A-4147-A177-3AD203B41FA5}">
                      <a16:colId xmlns:a16="http://schemas.microsoft.com/office/drawing/2014/main" val="1795737015"/>
                    </a:ext>
                  </a:extLst>
                </a:gridCol>
                <a:gridCol w="3330054">
                  <a:extLst>
                    <a:ext uri="{9D8B030D-6E8A-4147-A177-3AD203B41FA5}">
                      <a16:colId xmlns:a16="http://schemas.microsoft.com/office/drawing/2014/main" val="3390375052"/>
                    </a:ext>
                  </a:extLst>
                </a:gridCol>
                <a:gridCol w="4494168">
                  <a:extLst>
                    <a:ext uri="{9D8B030D-6E8A-4147-A177-3AD203B41FA5}">
                      <a16:colId xmlns:a16="http://schemas.microsoft.com/office/drawing/2014/main" val="1990979061"/>
                    </a:ext>
                  </a:extLst>
                </a:gridCol>
                <a:gridCol w="2683872">
                  <a:extLst>
                    <a:ext uri="{9D8B030D-6E8A-4147-A177-3AD203B41FA5}">
                      <a16:colId xmlns:a16="http://schemas.microsoft.com/office/drawing/2014/main" val="3711011088"/>
                    </a:ext>
                  </a:extLst>
                </a:gridCol>
              </a:tblGrid>
              <a:tr h="269564">
                <a:tc>
                  <a:txBody>
                    <a:bodyPr/>
                    <a:lstStyle/>
                    <a:p>
                      <a:pPr algn="ctr"/>
                      <a:r>
                        <a:rPr lang="en-US" sz="1200" b="1" i="0" dirty="0">
                          <a:solidFill>
                            <a:schemeClr val="bg1"/>
                          </a:solidFill>
                        </a:rPr>
                        <a:t>Process</a:t>
                      </a:r>
                      <a:endParaRPr lang="en-IN" sz="1200" b="1" i="0" dirty="0">
                        <a:solidFill>
                          <a:schemeClr val="bg1"/>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3"/>
                    </a:solidFill>
                  </a:tcPr>
                </a:tc>
                <a:tc>
                  <a:txBody>
                    <a:bodyPr/>
                    <a:lstStyle/>
                    <a:p>
                      <a:pPr marL="14175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1" i="0" u="none" strike="noStrike" kern="0" cap="none" spc="0" normalizeH="0" baseline="0" noProof="1">
                          <a:ln>
                            <a:noFill/>
                          </a:ln>
                          <a:solidFill>
                            <a:schemeClr val="bg1"/>
                          </a:solidFill>
                          <a:effectLst/>
                          <a:uLnTx/>
                          <a:uFillTx/>
                          <a:latin typeface="+mn-lt"/>
                          <a:ea typeface="+mn-ea"/>
                          <a:cs typeface="+mn-cs"/>
                        </a:rPr>
                        <a:t>Advantages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3"/>
                    </a:solidFill>
                  </a:tcPr>
                </a:tc>
                <a:tc>
                  <a:txBody>
                    <a:bodyPr/>
                    <a:lstStyle/>
                    <a:p>
                      <a:pPr marL="14175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1" i="0" u="none" strike="noStrike" kern="0" cap="none" spc="0" normalizeH="0" baseline="0" noProof="1">
                          <a:ln>
                            <a:noFill/>
                          </a:ln>
                          <a:solidFill>
                            <a:schemeClr val="bg1"/>
                          </a:solidFill>
                          <a:effectLst/>
                          <a:uLnTx/>
                          <a:uFillTx/>
                          <a:latin typeface="+mn-lt"/>
                          <a:ea typeface="+mn-ea"/>
                          <a:cs typeface="+mn-cs"/>
                        </a:rPr>
                        <a:t>Evaluation criteria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4"/>
                    </a:solidFill>
                  </a:tcPr>
                </a:tc>
                <a:tc>
                  <a:txBody>
                    <a:bodyPr/>
                    <a:lstStyle/>
                    <a:p>
                      <a:pPr marL="14175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1" i="0" u="none" strike="noStrike" kern="0" cap="none" spc="0" normalizeH="0" baseline="0" noProof="1">
                          <a:ln>
                            <a:noFill/>
                          </a:ln>
                          <a:solidFill>
                            <a:schemeClr val="bg1"/>
                          </a:solidFill>
                          <a:effectLst/>
                          <a:uLnTx/>
                          <a:uFillTx/>
                          <a:latin typeface="+mn-lt"/>
                          <a:ea typeface="+mn-ea"/>
                          <a:cs typeface="+mn-cs"/>
                        </a:rPr>
                        <a:t>Risk</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C00000"/>
                    </a:solidFill>
                  </a:tcPr>
                </a:tc>
                <a:extLst>
                  <a:ext uri="{0D108BD9-81ED-4DB2-BD59-A6C34878D82A}">
                    <a16:rowId xmlns:a16="http://schemas.microsoft.com/office/drawing/2014/main" val="3500900254"/>
                  </a:ext>
                </a:extLst>
              </a:tr>
              <a:tr h="4942516">
                <a:tc>
                  <a:txBody>
                    <a:bodyPr/>
                    <a:lstStyle/>
                    <a:p>
                      <a:pPr algn="ctr"/>
                      <a:r>
                        <a:rPr lang="en-IN" sz="1400" b="1" dirty="0"/>
                        <a:t>Direct selection</a:t>
                      </a: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12713" marR="0" lvl="0" indent="-112713"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schemeClr val="tx1"/>
                          </a:solidFill>
                          <a:effectLst/>
                          <a:uLnTx/>
                          <a:uFillTx/>
                          <a:latin typeface="+mn-lt"/>
                          <a:ea typeface="+mn-ea"/>
                          <a:cs typeface="+mn-cs"/>
                        </a:rPr>
                        <a:t>Enhanced flexibility: </a:t>
                      </a:r>
                      <a:r>
                        <a:rPr kumimoji="0" lang="en-US" sz="1100" b="0" i="0" u="none" strike="noStrike" kern="0" cap="none" spc="0" normalizeH="0" baseline="0" noProof="1">
                          <a:ln>
                            <a:noFill/>
                          </a:ln>
                          <a:solidFill>
                            <a:schemeClr val="tx1"/>
                          </a:solidFill>
                          <a:effectLst/>
                          <a:uLnTx/>
                          <a:uFillTx/>
                          <a:latin typeface="+mn-lt"/>
                          <a:ea typeface="+mn-ea"/>
                          <a:cs typeface="+mn-cs"/>
                        </a:rPr>
                        <a:t>Direct selection allows for direct negotiations, providing flexibility in fee and contract terms</a:t>
                      </a:r>
                    </a:p>
                    <a:p>
                      <a:pPr marL="112713" marR="0" lvl="0" indent="-112713"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schemeClr val="tx1"/>
                          </a:solidFill>
                          <a:effectLst/>
                          <a:uLnTx/>
                          <a:uFillTx/>
                          <a:latin typeface="+mn-lt"/>
                          <a:ea typeface="+mn-ea"/>
                          <a:cs typeface="+mn-cs"/>
                        </a:rPr>
                        <a:t>Established relationship benefit: </a:t>
                      </a:r>
                      <a:r>
                        <a:rPr kumimoji="0" lang="en-US" sz="1100" b="0" i="0" u="none" strike="noStrike" kern="0" cap="none" spc="0" normalizeH="0" baseline="0" noProof="1">
                          <a:ln>
                            <a:noFill/>
                          </a:ln>
                          <a:solidFill>
                            <a:schemeClr val="tx1"/>
                          </a:solidFill>
                          <a:effectLst/>
                          <a:uLnTx/>
                          <a:uFillTx/>
                          <a:latin typeface="+mn-lt"/>
                          <a:ea typeface="+mn-ea"/>
                          <a:cs typeface="+mn-cs"/>
                        </a:rPr>
                        <a:t>When there is an existing relationship, direct selection is advantageous due to the better understanding of the company’s operations and financial reporting</a:t>
                      </a:r>
                    </a:p>
                    <a:p>
                      <a:pPr marL="112713" marR="0" lvl="0" indent="-112713"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schemeClr val="tx1"/>
                          </a:solidFill>
                          <a:effectLst/>
                          <a:uLnTx/>
                          <a:uFillTx/>
                          <a:latin typeface="+mn-lt"/>
                          <a:ea typeface="+mn-ea"/>
                          <a:cs typeface="+mn-cs"/>
                        </a:rPr>
                        <a:t>Cost savings: </a:t>
                      </a:r>
                      <a:r>
                        <a:rPr kumimoji="0" lang="en-US" sz="1100" b="0" i="0" u="none" strike="noStrike" kern="0" cap="none" spc="0" normalizeH="0" baseline="0" noProof="1">
                          <a:ln>
                            <a:noFill/>
                          </a:ln>
                          <a:solidFill>
                            <a:schemeClr val="tx1"/>
                          </a:solidFill>
                          <a:effectLst/>
                          <a:uLnTx/>
                          <a:uFillTx/>
                          <a:latin typeface="+mn-lt"/>
                          <a:ea typeface="+mn-ea"/>
                          <a:cs typeface="+mn-cs"/>
                        </a:rPr>
                        <a:t>Direct selection reduces administrative expenses associated with bidding, leading to overall cost efficiency</a:t>
                      </a:r>
                    </a:p>
                    <a:p>
                      <a:pPr marL="112713" marR="0" lvl="0" indent="-112713"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schemeClr val="tx1"/>
                          </a:solidFill>
                          <a:effectLst/>
                          <a:uLnTx/>
                          <a:uFillTx/>
                          <a:latin typeface="+mn-lt"/>
                          <a:ea typeface="+mn-ea"/>
                          <a:cs typeface="+mn-cs"/>
                        </a:rPr>
                        <a:t>Reduced subjectivity: </a:t>
                      </a:r>
                      <a:r>
                        <a:rPr kumimoji="0" lang="en-US" sz="1100" b="0" i="0" u="none" strike="noStrike" kern="0" cap="none" spc="0" normalizeH="0" baseline="0" noProof="1">
                          <a:ln>
                            <a:noFill/>
                          </a:ln>
                          <a:solidFill>
                            <a:schemeClr val="tx1"/>
                          </a:solidFill>
                          <a:effectLst/>
                          <a:uLnTx/>
                          <a:uFillTx/>
                          <a:latin typeface="+mn-lt"/>
                          <a:ea typeface="+mn-ea"/>
                          <a:cs typeface="+mn-cs"/>
                        </a:rPr>
                        <a:t>Direct selection minimizes subjectivity, enabling companies to choose based on qualifications and expertise without the need for bid comparisons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12713" marR="0" lvl="0" indent="-112713"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0" i="0" u="none" strike="noStrike" kern="0" cap="none" spc="0" normalizeH="0" baseline="0" noProof="1">
                          <a:ln>
                            <a:noFill/>
                          </a:ln>
                          <a:solidFill>
                            <a:prstClr val="black"/>
                          </a:solidFill>
                          <a:effectLst/>
                          <a:uLnTx/>
                          <a:uFillTx/>
                          <a:latin typeface="+mn-lt"/>
                          <a:ea typeface="+mn-ea"/>
                          <a:cs typeface="+mn-cs"/>
                        </a:rPr>
                        <a:t>In addition to the criteria used in </a:t>
                      </a:r>
                      <a:r>
                        <a:rPr kumimoji="0" lang="en-US" sz="1100" b="0" i="0" u="none" strike="noStrike" kern="0" cap="none" spc="0" normalizeH="0" baseline="0" noProof="1">
                          <a:ln>
                            <a:noFill/>
                          </a:ln>
                          <a:solidFill>
                            <a:schemeClr val="tx1"/>
                          </a:solidFill>
                          <a:effectLst/>
                          <a:uLnTx/>
                          <a:uFillTx/>
                          <a:latin typeface="+mn-lt"/>
                          <a:ea typeface="+mn-ea"/>
                          <a:cs typeface="+mn-cs"/>
                        </a:rPr>
                        <a:t>the competitive bidding selection process, companies also consider the following when evaluating auditing firms during direct selection:</a:t>
                      </a:r>
                    </a:p>
                    <a:p>
                      <a:pPr marL="395288" marR="0" lvl="1" indent="-168275" algn="l" defTabSz="914400" rtl="0" eaLnBrk="1" fontAlgn="auto" latinLnBrk="0" hangingPunct="1">
                        <a:lnSpc>
                          <a:spcPct val="100000"/>
                        </a:lnSpc>
                        <a:spcBef>
                          <a:spcPts val="600"/>
                        </a:spcBef>
                        <a:spcAft>
                          <a:spcPts val="0"/>
                        </a:spcAft>
                        <a:buClrTx/>
                        <a:buSzTx/>
                        <a:buFont typeface="Courier New" panose="02070309020205020404" pitchFamily="49" charset="0"/>
                        <a:buChar char="o"/>
                        <a:tabLst/>
                        <a:defRPr/>
                      </a:pPr>
                      <a:r>
                        <a:rPr kumimoji="0" lang="en-US" sz="1100" b="1" i="0" u="none" strike="noStrike" kern="0" cap="none" spc="0" normalizeH="0" baseline="0" noProof="1">
                          <a:ln>
                            <a:noFill/>
                          </a:ln>
                          <a:solidFill>
                            <a:schemeClr val="tx1"/>
                          </a:solidFill>
                          <a:effectLst/>
                          <a:uLnTx/>
                          <a:uFillTx/>
                          <a:latin typeface="+mn-lt"/>
                          <a:ea typeface="+mn-ea"/>
                          <a:cs typeface="+mn-cs"/>
                        </a:rPr>
                        <a:t>Industry proficiency: </a:t>
                      </a:r>
                      <a:r>
                        <a:rPr kumimoji="0" lang="en-US" sz="1100" b="0" i="0" u="none" strike="noStrike" kern="0" cap="none" spc="0" normalizeH="0" baseline="0" noProof="1">
                          <a:ln>
                            <a:noFill/>
                          </a:ln>
                          <a:solidFill>
                            <a:schemeClr val="tx1"/>
                          </a:solidFill>
                          <a:effectLst/>
                          <a:uLnTx/>
                          <a:uFillTx/>
                          <a:latin typeface="+mn-lt"/>
                          <a:ea typeface="+mn-ea"/>
                          <a:cs typeface="+mn-cs"/>
                        </a:rPr>
                        <a:t>Organizations may prioritize auditing firms with a demonstrated track record of expertise within their industry or sector</a:t>
                      </a:r>
                    </a:p>
                    <a:p>
                      <a:pPr marL="395288" marR="0" lvl="1" indent="-168275" algn="l" defTabSz="914400" rtl="0" eaLnBrk="1" fontAlgn="auto" latinLnBrk="0" hangingPunct="1">
                        <a:lnSpc>
                          <a:spcPct val="100000"/>
                        </a:lnSpc>
                        <a:spcBef>
                          <a:spcPts val="600"/>
                        </a:spcBef>
                        <a:spcAft>
                          <a:spcPts val="0"/>
                        </a:spcAft>
                        <a:buClrTx/>
                        <a:buSzTx/>
                        <a:buFont typeface="Courier New" panose="02070309020205020404" pitchFamily="49" charset="0"/>
                        <a:buChar char="o"/>
                        <a:tabLst/>
                        <a:defRPr/>
                      </a:pPr>
                      <a:r>
                        <a:rPr kumimoji="0" lang="en-US" sz="1100" b="1" i="0" u="none" strike="noStrike" kern="0" cap="none" spc="0" normalizeH="0" baseline="0" noProof="1">
                          <a:ln>
                            <a:noFill/>
                          </a:ln>
                          <a:solidFill>
                            <a:schemeClr val="tx1"/>
                          </a:solidFill>
                          <a:effectLst/>
                          <a:uLnTx/>
                          <a:uFillTx/>
                          <a:latin typeface="+mn-lt"/>
                          <a:ea typeface="+mn-ea"/>
                          <a:cs typeface="+mn-cs"/>
                        </a:rPr>
                        <a:t>Technological acumen: </a:t>
                      </a:r>
                      <a:r>
                        <a:rPr kumimoji="0" lang="en-US" sz="1100" b="0" i="0" u="none" strike="noStrike" kern="0" cap="none" spc="0" normalizeH="0" baseline="0" noProof="1">
                          <a:ln>
                            <a:noFill/>
                          </a:ln>
                          <a:solidFill>
                            <a:schemeClr val="tx1"/>
                          </a:solidFill>
                          <a:effectLst/>
                          <a:uLnTx/>
                          <a:uFillTx/>
                          <a:latin typeface="+mn-lt"/>
                          <a:ea typeface="+mn-ea"/>
                          <a:cs typeface="+mn-cs"/>
                        </a:rPr>
                        <a:t>Companies may seek out auditing firms with specialized knowledge in the specific information technology and accounting systems employed by the company</a:t>
                      </a:r>
                    </a:p>
                    <a:p>
                      <a:pPr marL="395288" marR="0" lvl="1" indent="-168275" algn="l" defTabSz="914400" rtl="0" eaLnBrk="1" fontAlgn="auto" latinLnBrk="0" hangingPunct="1">
                        <a:lnSpc>
                          <a:spcPct val="100000"/>
                        </a:lnSpc>
                        <a:spcBef>
                          <a:spcPts val="600"/>
                        </a:spcBef>
                        <a:spcAft>
                          <a:spcPts val="0"/>
                        </a:spcAft>
                        <a:buClrTx/>
                        <a:buSzTx/>
                        <a:buFont typeface="Courier New" panose="02070309020205020404" pitchFamily="49" charset="0"/>
                        <a:buChar char="o"/>
                        <a:tabLst/>
                        <a:defRPr/>
                      </a:pPr>
                      <a:r>
                        <a:rPr kumimoji="0" lang="en-US" sz="1100" b="1" i="0" u="none" strike="noStrike" kern="0" cap="none" spc="0" normalizeH="0" baseline="0" noProof="1">
                          <a:ln>
                            <a:noFill/>
                          </a:ln>
                          <a:solidFill>
                            <a:schemeClr val="tx1"/>
                          </a:solidFill>
                          <a:effectLst/>
                          <a:uLnTx/>
                          <a:uFillTx/>
                          <a:latin typeface="+mn-lt"/>
                          <a:ea typeface="+mn-ea"/>
                          <a:cs typeface="+mn-cs"/>
                        </a:rPr>
                        <a:t>Firm size and location alignment: </a:t>
                      </a:r>
                      <a:r>
                        <a:rPr kumimoji="0" lang="en-US" sz="1100" b="0" i="0" u="none" strike="noStrike" kern="0" cap="none" spc="0" normalizeH="0" baseline="0" noProof="1">
                          <a:ln>
                            <a:noFill/>
                          </a:ln>
                          <a:solidFill>
                            <a:schemeClr val="tx1"/>
                          </a:solidFill>
                          <a:effectLst/>
                          <a:uLnTx/>
                          <a:uFillTx/>
                          <a:latin typeface="+mn-lt"/>
                          <a:ea typeface="+mn-ea"/>
                          <a:cs typeface="+mn-cs"/>
                        </a:rPr>
                        <a:t>Companies may favor auditing firms that align well in terms of both size and geographic location</a:t>
                      </a:r>
                    </a:p>
                    <a:p>
                      <a:pPr marL="395288" marR="0" lvl="1" indent="-168275" algn="l" defTabSz="914400" rtl="0" eaLnBrk="1" fontAlgn="auto" latinLnBrk="0" hangingPunct="1">
                        <a:lnSpc>
                          <a:spcPct val="100000"/>
                        </a:lnSpc>
                        <a:spcBef>
                          <a:spcPts val="600"/>
                        </a:spcBef>
                        <a:spcAft>
                          <a:spcPts val="0"/>
                        </a:spcAft>
                        <a:buClrTx/>
                        <a:buSzTx/>
                        <a:buFont typeface="Courier New" panose="02070309020205020404" pitchFamily="49" charset="0"/>
                        <a:buChar char="o"/>
                        <a:tabLst/>
                        <a:defRPr/>
                      </a:pPr>
                      <a:r>
                        <a:rPr kumimoji="0" lang="en-US" sz="1100" b="1" i="0" u="none" strike="noStrike" kern="0" cap="none" spc="0" normalizeH="0" baseline="0" noProof="1">
                          <a:ln>
                            <a:noFill/>
                          </a:ln>
                          <a:solidFill>
                            <a:schemeClr val="tx1"/>
                          </a:solidFill>
                          <a:effectLst/>
                          <a:uLnTx/>
                          <a:uFillTx/>
                          <a:latin typeface="+mn-lt"/>
                          <a:ea typeface="+mn-ea"/>
                          <a:cs typeface="+mn-cs"/>
                        </a:rPr>
                        <a:t>Staff qualifications assessment:</a:t>
                      </a:r>
                      <a:r>
                        <a:rPr kumimoji="0" lang="en-US" sz="1100" b="0" i="0" u="none" strike="noStrike" kern="0" cap="none" spc="0" normalizeH="0" baseline="0" noProof="1">
                          <a:ln>
                            <a:noFill/>
                          </a:ln>
                          <a:solidFill>
                            <a:schemeClr val="tx1"/>
                          </a:solidFill>
                          <a:effectLst/>
                          <a:uLnTx/>
                          <a:uFillTx/>
                          <a:latin typeface="+mn-lt"/>
                          <a:ea typeface="+mn-ea"/>
                          <a:cs typeface="+mn-cs"/>
                        </a:rPr>
                        <a:t> Organizations may assess the qualifications and expertise of the personnel designated for the engagement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285750" marR="0" lvl="0" indent="-14400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prstClr val="black"/>
                          </a:solidFill>
                          <a:effectLst/>
                          <a:uLnTx/>
                          <a:uFillTx/>
                          <a:latin typeface="+mn-lt"/>
                          <a:ea typeface="+mn-ea"/>
                          <a:cs typeface="+mn-cs"/>
                        </a:rPr>
                        <a:t>Reduced competition</a:t>
                      </a:r>
                      <a:r>
                        <a:rPr kumimoji="0" lang="en-US" sz="1100" b="0" i="0" u="none" strike="noStrike" kern="0" cap="none" spc="0" normalizeH="0" baseline="0" noProof="1">
                          <a:ln>
                            <a:noFill/>
                          </a:ln>
                          <a:solidFill>
                            <a:prstClr val="black"/>
                          </a:solidFill>
                          <a:effectLst/>
                          <a:uLnTx/>
                          <a:uFillTx/>
                          <a:latin typeface="+mn-lt"/>
                          <a:ea typeface="+mn-ea"/>
                          <a:cs typeface="+mn-cs"/>
                        </a:rPr>
                        <a:t>: Opting for direct selection may narrow down the </a:t>
                      </a:r>
                      <a:r>
                        <a:rPr kumimoji="0" lang="en-US" sz="1100" b="0" i="0" u="none" strike="noStrike" kern="0" cap="none" spc="0" normalizeH="0" baseline="0" noProof="1">
                          <a:ln>
                            <a:noFill/>
                          </a:ln>
                          <a:solidFill>
                            <a:schemeClr val="tx1"/>
                          </a:solidFill>
                          <a:effectLst/>
                          <a:uLnTx/>
                          <a:uFillTx/>
                          <a:latin typeface="+mn-lt"/>
                          <a:ea typeface="+mn-ea"/>
                          <a:cs typeface="+mn-cs"/>
                        </a:rPr>
                        <a:t>pool of auditing firms considered, potentially diminishing competition and constraining the company's leverage in negotiating favorable terms and fees</a:t>
                      </a:r>
                    </a:p>
                    <a:p>
                      <a:pPr marL="285750" marR="0" lvl="0" indent="-14400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schemeClr val="tx1"/>
                          </a:solidFill>
                          <a:effectLst/>
                          <a:uLnTx/>
                          <a:uFillTx/>
                          <a:latin typeface="+mn-lt"/>
                          <a:ea typeface="+mn-ea"/>
                          <a:cs typeface="+mn-cs"/>
                        </a:rPr>
                        <a:t>Potential bias</a:t>
                      </a:r>
                      <a:r>
                        <a:rPr kumimoji="0" lang="en-US" sz="1100" b="0" i="0" u="none" strike="noStrike" kern="0" cap="none" spc="0" normalizeH="0" baseline="0" noProof="1">
                          <a:ln>
                            <a:noFill/>
                          </a:ln>
                          <a:solidFill>
                            <a:schemeClr val="tx1"/>
                          </a:solidFill>
                          <a:effectLst/>
                          <a:uLnTx/>
                          <a:uFillTx/>
                          <a:latin typeface="+mn-lt"/>
                          <a:ea typeface="+mn-ea"/>
                          <a:cs typeface="+mn-cs"/>
                        </a:rPr>
                        <a:t>: Companies may lean toward selecting auditing firms they have previously worked with or have an existing relationship with, potentially introducing a bias that could hinder the objective evaluation of the auditing firm's quality</a:t>
                      </a:r>
                    </a:p>
                    <a:p>
                      <a:pPr marL="285750" marR="0" lvl="0" indent="-14400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schemeClr val="tx1"/>
                          </a:solidFill>
                          <a:effectLst/>
                          <a:uLnTx/>
                          <a:uFillTx/>
                          <a:latin typeface="+mn-lt"/>
                          <a:ea typeface="+mn-ea"/>
                          <a:cs typeface="+mn-cs"/>
                        </a:rPr>
                        <a:t>Varied audit quality</a:t>
                      </a:r>
                      <a:r>
                        <a:rPr kumimoji="0" lang="en-US" sz="1100" b="0" i="0" u="none" strike="noStrike" kern="0" cap="none" spc="0" normalizeH="0" baseline="0" noProof="1">
                          <a:ln>
                            <a:noFill/>
                          </a:ln>
                          <a:solidFill>
                            <a:schemeClr val="tx1"/>
                          </a:solidFill>
                          <a:effectLst/>
                          <a:uLnTx/>
                          <a:uFillTx/>
                          <a:latin typeface="+mn-lt"/>
                          <a:ea typeface="+mn-ea"/>
                          <a:cs typeface="+mn-cs"/>
                        </a:rPr>
                        <a:t>: Studies indicate that Big Four audit firms tend to deliver audits of higher quality compared to non-Big Four firms</a:t>
                      </a:r>
                    </a:p>
                    <a:p>
                      <a:pPr marL="285750" marR="0" lvl="0" indent="-14400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schemeClr val="tx1"/>
                          </a:solidFill>
                          <a:effectLst/>
                          <a:uLnTx/>
                          <a:uFillTx/>
                          <a:latin typeface="+mn-lt"/>
                          <a:ea typeface="+mn-ea"/>
                          <a:cs typeface="+mn-cs"/>
                        </a:rPr>
                        <a:t>Expertise limitation</a:t>
                      </a:r>
                      <a:r>
                        <a:rPr kumimoji="0" lang="en-US" sz="1100" b="0" i="0" u="none" strike="noStrike" kern="0" cap="none" spc="0" normalizeH="0" baseline="0" noProof="1">
                          <a:ln>
                            <a:noFill/>
                          </a:ln>
                          <a:solidFill>
                            <a:schemeClr val="tx1"/>
                          </a:solidFill>
                          <a:effectLst/>
                          <a:uLnTx/>
                          <a:uFillTx/>
                          <a:latin typeface="+mn-lt"/>
                          <a:ea typeface="+mn-ea"/>
                          <a:cs typeface="+mn-cs"/>
                        </a:rPr>
                        <a:t>: Direct selection may restrict the company's ability to choose an auditing firm with specialized knowledge </a:t>
                      </a:r>
                      <a:r>
                        <a:rPr kumimoji="0" lang="en-US" sz="1100" b="0" i="0" u="none" strike="noStrike" kern="0" cap="none" spc="0" normalizeH="0" baseline="0" noProof="1">
                          <a:ln>
                            <a:noFill/>
                          </a:ln>
                          <a:solidFill>
                            <a:prstClr val="black"/>
                          </a:solidFill>
                          <a:effectLst/>
                          <a:uLnTx/>
                          <a:uFillTx/>
                          <a:latin typeface="+mn-lt"/>
                          <a:ea typeface="+mn-ea"/>
                          <a:cs typeface="+mn-cs"/>
                        </a:rPr>
                        <a:t>in their specific industry or niche area, potentially leading to a lower quality and less effective audit</a:t>
                      </a:r>
                    </a:p>
                    <a:p>
                      <a:pPr marL="285750" marR="0" lvl="0" indent="-14400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prstClr val="black"/>
                          </a:solidFill>
                          <a:effectLst/>
                          <a:uLnTx/>
                          <a:uFillTx/>
                          <a:latin typeface="+mn-lt"/>
                          <a:ea typeface="+mn-ea"/>
                          <a:cs typeface="+mn-cs"/>
                        </a:rPr>
                        <a:t>Reputation risk</a:t>
                      </a:r>
                      <a:r>
                        <a:rPr kumimoji="0" lang="en-US" sz="1100" b="0" i="0" u="none" strike="noStrike" kern="0" cap="none" spc="0" normalizeH="0" baseline="0" noProof="1">
                          <a:ln>
                            <a:noFill/>
                          </a:ln>
                          <a:solidFill>
                            <a:prstClr val="black"/>
                          </a:solidFill>
                          <a:effectLst/>
                          <a:uLnTx/>
                          <a:uFillTx/>
                          <a:latin typeface="+mn-lt"/>
                          <a:ea typeface="+mn-ea"/>
                          <a:cs typeface="+mn-cs"/>
                        </a:rPr>
                        <a:t>: Direct selection may elevate the risk of selecting an auditing firm with a subpar reputation or track record, potentially jeopardizing the company's own reputation and credibility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18104096"/>
                  </a:ext>
                </a:extLst>
              </a:tr>
            </a:tbl>
          </a:graphicData>
        </a:graphic>
      </p:graphicFrame>
    </p:spTree>
    <p:extLst>
      <p:ext uri="{BB962C8B-B14F-4D97-AF65-F5344CB8AC3E}">
        <p14:creationId xmlns:p14="http://schemas.microsoft.com/office/powerpoint/2010/main" val="973201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B5E92AC-B016-4841-9AC6-D9E4F6888712}"/>
              </a:ext>
            </a:extLst>
          </p:cNvPr>
          <p:cNvSpPr txBox="1"/>
          <p:nvPr/>
        </p:nvSpPr>
        <p:spPr>
          <a:xfrm>
            <a:off x="155630" y="836613"/>
            <a:ext cx="957516" cy="1055181"/>
          </a:xfrm>
          <a:prstGeom prst="rect">
            <a:avLst/>
          </a:prstGeom>
          <a:noFill/>
        </p:spPr>
        <p:txBody>
          <a:bodyPr wrap="none" lIns="0" tIns="0" rIns="0" bIns="0" rtlCol="0">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0" normalizeH="0" baseline="0" noProof="0" dirty="0">
                <a:ln>
                  <a:noFill/>
                </a:ln>
                <a:solidFill>
                  <a:prstClr val="white"/>
                </a:solidFill>
                <a:effectLst/>
                <a:uLnTx/>
                <a:uFillTx/>
                <a:latin typeface="Calibri" panose="020F0502020204030204"/>
                <a:ea typeface="Lato" charset="0"/>
                <a:cs typeface="Lato" charset="0"/>
              </a:rPr>
              <a:t>03</a:t>
            </a:r>
          </a:p>
        </p:txBody>
      </p:sp>
      <p:sp>
        <p:nvSpPr>
          <p:cNvPr id="7" name="TextBox 6">
            <a:extLst>
              <a:ext uri="{FF2B5EF4-FFF2-40B4-BE49-F238E27FC236}">
                <a16:creationId xmlns:a16="http://schemas.microsoft.com/office/drawing/2014/main" id="{E5F02AF8-34C3-45FD-8FC1-1399E03DD386}"/>
              </a:ext>
            </a:extLst>
          </p:cNvPr>
          <p:cNvSpPr txBox="1"/>
          <p:nvPr/>
        </p:nvSpPr>
        <p:spPr>
          <a:xfrm>
            <a:off x="155630" y="1951672"/>
            <a:ext cx="3261338" cy="492443"/>
          </a:xfrm>
          <a:prstGeom prst="rect">
            <a:avLst/>
          </a:prstGeom>
          <a:noFill/>
        </p:spPr>
        <p:txBody>
          <a:bodyPr wrap="square" lIns="0" tIns="0" rIns="0" bIns="0"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white"/>
                </a:solidFill>
                <a:effectLst/>
                <a:uLnTx/>
                <a:uFillTx/>
                <a:latin typeface="Calibri" panose="020F0502020204030204"/>
                <a:ea typeface="Lato Light" charset="0"/>
                <a:cs typeface="Lato Light" charset="0"/>
              </a:rPr>
              <a:t>Appendix</a:t>
            </a:r>
            <a:endParaRPr kumimoji="0" lang="en-CA" sz="3200" b="0" i="0" u="none" strike="noStrike" kern="1200" cap="none" spc="0" normalizeH="0" baseline="0" noProof="0" dirty="0">
              <a:ln>
                <a:noFill/>
              </a:ln>
              <a:solidFill>
                <a:prstClr val="white"/>
              </a:solidFill>
              <a:effectLst/>
              <a:uLnTx/>
              <a:uFillTx/>
              <a:latin typeface="Calibri" panose="020F0502020204030204"/>
              <a:ea typeface="Lato Light" charset="0"/>
              <a:cs typeface="Lato Light" charset="0"/>
            </a:endParaRPr>
          </a:p>
        </p:txBody>
      </p:sp>
      <p:sp>
        <p:nvSpPr>
          <p:cNvPr id="5" name="TextBox 4">
            <a:extLst>
              <a:ext uri="{FF2B5EF4-FFF2-40B4-BE49-F238E27FC236}">
                <a16:creationId xmlns:a16="http://schemas.microsoft.com/office/drawing/2014/main" id="{F7341568-8477-4113-916B-C11B2D041427}"/>
              </a:ext>
            </a:extLst>
          </p:cNvPr>
          <p:cNvSpPr txBox="1"/>
          <p:nvPr/>
        </p:nvSpPr>
        <p:spPr>
          <a:xfrm>
            <a:off x="155630" y="3113467"/>
            <a:ext cx="2984941" cy="815608"/>
          </a:xfrm>
          <a:prstGeom prst="rect">
            <a:avLst/>
          </a:prstGeom>
          <a:noFill/>
        </p:spPr>
        <p:txBody>
          <a:bodyPr wrap="square" lIns="0" tIns="0" rIns="0" bIns="0" rtlCol="0">
            <a:spAutoFit/>
          </a:bodyPr>
          <a:lstStyle/>
          <a:p>
            <a:pPr marL="0" marR="0" lvl="0" indent="0" algn="l" defTabSz="914286" rtl="0" eaLnBrk="1" fontAlgn="auto" latinLnBrk="0" hangingPunct="1">
              <a:lnSpc>
                <a:spcPct val="100000"/>
              </a:lnSpc>
              <a:spcBef>
                <a:spcPts val="200"/>
              </a:spcBef>
              <a:spcAft>
                <a:spcPts val="0"/>
              </a:spcAft>
              <a:buClrTx/>
              <a:buSzTx/>
              <a:buFontTx/>
              <a:buNone/>
              <a:tabLst/>
              <a:defRPr/>
            </a:pPr>
            <a:r>
              <a:rPr kumimoji="0" lang="en-IN" sz="1200" b="1" i="0" u="none" strike="noStrike" kern="1200" cap="none" spc="0" normalizeH="0" baseline="0" noProof="0" dirty="0">
                <a:ln>
                  <a:noFill/>
                </a:ln>
                <a:solidFill>
                  <a:prstClr val="white"/>
                </a:solidFill>
                <a:effectLst/>
                <a:uLnTx/>
                <a:uFillTx/>
                <a:latin typeface="Calibri" panose="020F0502020204030204"/>
                <a:ea typeface="Lato Light" charset="0"/>
                <a:cs typeface="Lato Light" charset="0"/>
              </a:rPr>
              <a:t>Sections covered:</a:t>
            </a:r>
          </a:p>
          <a:p>
            <a:pPr marL="166688" marR="0" lvl="0" indent="-166688" algn="l" defTabSz="914286" rtl="0" eaLnBrk="1" fontAlgn="auto" latinLnBrk="0" hangingPunct="1">
              <a:lnSpc>
                <a:spcPct val="100000"/>
              </a:lnSpc>
              <a:spcBef>
                <a:spcPts val="200"/>
              </a:spcBef>
              <a:spcAft>
                <a:spcPts val="0"/>
              </a:spcAft>
              <a:buClrTx/>
              <a:buSzTx/>
              <a:buFont typeface="Wingdings" panose="05000000000000000000" pitchFamily="2" charset="2"/>
              <a:buChar char="§"/>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Lato Light" charset="0"/>
                <a:cs typeface="Lato Light" charset="0"/>
              </a:rPr>
              <a:t>Research Methodology</a:t>
            </a:r>
          </a:p>
          <a:p>
            <a:pPr marL="166688" marR="0" lvl="0" indent="-166688" algn="l" defTabSz="914286" rtl="0" eaLnBrk="1" fontAlgn="auto" latinLnBrk="0" hangingPunct="1">
              <a:lnSpc>
                <a:spcPct val="100000"/>
              </a:lnSpc>
              <a:spcBef>
                <a:spcPts val="200"/>
              </a:spcBef>
              <a:spcAft>
                <a:spcPts val="0"/>
              </a:spcAft>
              <a:buClrTx/>
              <a:buSzTx/>
              <a:buFont typeface="Wingdings" panose="05000000000000000000" pitchFamily="2" charset="2"/>
              <a:buChar char="§"/>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Lato Light" charset="0"/>
                <a:cs typeface="Lato Light" charset="0"/>
              </a:rPr>
              <a:t>Glossary</a:t>
            </a:r>
          </a:p>
          <a:p>
            <a:pPr marL="166688" marR="0" lvl="0" indent="-166688" algn="l" defTabSz="914286" rtl="0" eaLnBrk="1" fontAlgn="auto" latinLnBrk="0" hangingPunct="1">
              <a:lnSpc>
                <a:spcPct val="100000"/>
              </a:lnSpc>
              <a:spcBef>
                <a:spcPts val="200"/>
              </a:spcBef>
              <a:spcAft>
                <a:spcPts val="0"/>
              </a:spcAft>
              <a:buClrTx/>
              <a:buSzTx/>
              <a:buFont typeface="Wingdings" panose="05000000000000000000" pitchFamily="2" charset="2"/>
              <a:buChar char="§"/>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Lato Light" charset="0"/>
                <a:cs typeface="Lato Light" charset="0"/>
              </a:rPr>
              <a:t>References</a:t>
            </a:r>
          </a:p>
        </p:txBody>
      </p:sp>
      <p:sp>
        <p:nvSpPr>
          <p:cNvPr id="4" name="TextBox 3">
            <a:extLst>
              <a:ext uri="{FF2B5EF4-FFF2-40B4-BE49-F238E27FC236}">
                <a16:creationId xmlns:a16="http://schemas.microsoft.com/office/drawing/2014/main" id="{7F52CE3A-4311-046F-5B25-E286611535B1}"/>
              </a:ext>
            </a:extLst>
          </p:cNvPr>
          <p:cNvSpPr txBox="1"/>
          <p:nvPr/>
        </p:nvSpPr>
        <p:spPr>
          <a:xfrm>
            <a:off x="291630" y="5919231"/>
            <a:ext cx="3125338" cy="204311"/>
          </a:xfrm>
          <a:prstGeom prst="roundRect">
            <a:avLst/>
          </a:prstGeom>
          <a:solidFill>
            <a:schemeClr val="accent3"/>
          </a:solidFill>
          <a:ln>
            <a:solidFill>
              <a:schemeClr val="tx1"/>
            </a:solidFill>
          </a:ln>
        </p:spPr>
        <p:txBody>
          <a:bodyPr wrap="square" lIns="0" tIns="0" rIns="0" bIns="0" rtlCol="0" anchor="ctr">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Calibri" panose="020F0502020204030204"/>
                <a:ea typeface="Lato Light" charset="0"/>
                <a:cs typeface="Lato Light" charset="0"/>
                <a:hlinkClick r:id="rId4" action="ppaction://hlinksldjump">
                  <a:extLst>
                    <a:ext uri="{A12FA001-AC4F-418D-AE19-62706E023703}">
                      <ahyp:hlinkClr xmlns:ahyp="http://schemas.microsoft.com/office/drawing/2018/hyperlinkcolor" val="tx"/>
                    </a:ext>
                  </a:extLst>
                </a:hlinkClick>
              </a:rPr>
              <a:t>Back to Table of Contents</a:t>
            </a:r>
            <a:endParaRPr kumimoji="0" lang="en-IN" sz="1200" b="1" i="0" u="none" strike="noStrike" kern="1200" cap="none" spc="0" normalizeH="0" baseline="0" noProof="0" dirty="0">
              <a:ln>
                <a:noFill/>
              </a:ln>
              <a:solidFill>
                <a:schemeClr val="bg1"/>
              </a:solidFill>
              <a:effectLst/>
              <a:uLnTx/>
              <a:uFillTx/>
              <a:latin typeface="Calibri" panose="020F0502020204030204"/>
              <a:ea typeface="Lato Light" charset="0"/>
              <a:cs typeface="Lato Light" charset="0"/>
            </a:endParaRPr>
          </a:p>
        </p:txBody>
      </p:sp>
    </p:spTree>
    <p:extLst>
      <p:ext uri="{BB962C8B-B14F-4D97-AF65-F5344CB8AC3E}">
        <p14:creationId xmlns:p14="http://schemas.microsoft.com/office/powerpoint/2010/main" val="3859006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355915-522C-2831-81C9-E38323A4389F}"/>
              </a:ext>
            </a:extLst>
          </p:cNvPr>
          <p:cNvSpPr>
            <a:spLocks noGrp="1"/>
          </p:cNvSpPr>
          <p:nvPr>
            <p:ph type="title"/>
          </p:nvPr>
        </p:nvSpPr>
        <p:spPr/>
        <p:txBody>
          <a:bodyPr/>
          <a:lstStyle/>
          <a:p>
            <a:r>
              <a:rPr lang="en-US" dirty="0"/>
              <a:t>Research Methodology</a:t>
            </a:r>
            <a:endParaRPr lang="en-IN" dirty="0"/>
          </a:p>
        </p:txBody>
      </p:sp>
      <p:sp>
        <p:nvSpPr>
          <p:cNvPr id="17" name="Rectangle 16">
            <a:extLst>
              <a:ext uri="{FF2B5EF4-FFF2-40B4-BE49-F238E27FC236}">
                <a16:creationId xmlns:a16="http://schemas.microsoft.com/office/drawing/2014/main" id="{5E4EF2D2-FE01-BFA6-6F42-2AFD5E857712}"/>
              </a:ext>
            </a:extLst>
          </p:cNvPr>
          <p:cNvSpPr/>
          <p:nvPr/>
        </p:nvSpPr>
        <p:spPr>
          <a:xfrm>
            <a:off x="4441904" y="5986422"/>
            <a:ext cx="3308193" cy="358816"/>
          </a:xfrm>
          <a:prstGeom prst="rect">
            <a:avLst/>
          </a:prstGeom>
          <a:solidFill>
            <a:schemeClr val="accent3"/>
          </a:solidFill>
          <a:ln>
            <a:solidFill>
              <a:schemeClr val="bg1">
                <a:lumMod val="85000"/>
              </a:schemeClr>
            </a:solidFill>
          </a:ln>
        </p:spPr>
        <p:txBody>
          <a:bodyPr wrap="square" anchor="ctr">
            <a:noAutofit/>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accent3">
                    <a:lumMod val="20000"/>
                    <a:lumOff val="80000"/>
                  </a:schemeClr>
                </a:solidFill>
                <a:effectLst/>
                <a:uLnTx/>
                <a:uFillTx/>
                <a:latin typeface="Calibri" panose="020F0502020204030204"/>
                <a:ea typeface="Calibri" panose="020F0502020204030204" pitchFamily="34" charset="0"/>
                <a:cs typeface="Calibri" panose="020F0502020204030204" pitchFamily="34" charset="0"/>
                <a:hlinkClick r:id="rId2" action="ppaction://hlinksldjump">
                  <a:extLst>
                    <a:ext uri="{A12FA001-AC4F-418D-AE19-62706E023703}">
                      <ahyp:hlinkClr xmlns:ahyp="http://schemas.microsoft.com/office/drawing/2018/hyperlinkcolor" val="tx"/>
                    </a:ext>
                  </a:extLst>
                </a:hlinkClick>
              </a:rPr>
              <a:t>Back to Research Objectives</a:t>
            </a:r>
            <a:endParaRPr kumimoji="0" lang="en-US" sz="1400" b="1" i="0" u="none" strike="noStrike" kern="0" cap="none" spc="0" normalizeH="0" baseline="0" noProof="0" dirty="0">
              <a:ln>
                <a:noFill/>
              </a:ln>
              <a:solidFill>
                <a:schemeClr val="accent3">
                  <a:lumMod val="20000"/>
                  <a:lumOff val="80000"/>
                </a:schemeClr>
              </a:solidFill>
              <a:effectLst/>
              <a:uLnTx/>
              <a:uFillTx/>
              <a:latin typeface="Calibri" panose="020F0502020204030204"/>
              <a:ea typeface="Calibri" panose="020F0502020204030204" pitchFamily="34" charset="0"/>
              <a:cs typeface="Calibri" panose="020F0502020204030204" pitchFamily="34" charset="0"/>
            </a:endParaRPr>
          </a:p>
        </p:txBody>
      </p:sp>
      <p:graphicFrame>
        <p:nvGraphicFramePr>
          <p:cNvPr id="4" name="Diagram 3">
            <a:extLst>
              <a:ext uri="{FF2B5EF4-FFF2-40B4-BE49-F238E27FC236}">
                <a16:creationId xmlns:a16="http://schemas.microsoft.com/office/drawing/2014/main" id="{B0B44D82-F982-758F-984C-AF1B998211B2}"/>
              </a:ext>
            </a:extLst>
          </p:cNvPr>
          <p:cNvGraphicFramePr/>
          <p:nvPr>
            <p:extLst>
              <p:ext uri="{D42A27DB-BD31-4B8C-83A1-F6EECF244321}">
                <p14:modId xmlns:p14="http://schemas.microsoft.com/office/powerpoint/2010/main" val="1275405603"/>
              </p:ext>
            </p:extLst>
          </p:nvPr>
        </p:nvGraphicFramePr>
        <p:xfrm>
          <a:off x="264544" y="709445"/>
          <a:ext cx="11662913" cy="5276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9073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355915-522C-2831-81C9-E38323A4389F}"/>
              </a:ext>
            </a:extLst>
          </p:cNvPr>
          <p:cNvSpPr>
            <a:spLocks noGrp="1"/>
          </p:cNvSpPr>
          <p:nvPr>
            <p:ph type="title"/>
          </p:nvPr>
        </p:nvSpPr>
        <p:spPr/>
        <p:txBody>
          <a:bodyPr/>
          <a:lstStyle/>
          <a:p>
            <a:r>
              <a:rPr lang="en-US" dirty="0"/>
              <a:t>Glossary</a:t>
            </a:r>
            <a:endParaRPr lang="en-IN" dirty="0"/>
          </a:p>
        </p:txBody>
      </p:sp>
      <p:graphicFrame>
        <p:nvGraphicFramePr>
          <p:cNvPr id="4" name="Table 3">
            <a:extLst>
              <a:ext uri="{FF2B5EF4-FFF2-40B4-BE49-F238E27FC236}">
                <a16:creationId xmlns:a16="http://schemas.microsoft.com/office/drawing/2014/main" id="{6529B1CF-1A88-7868-C940-60A4BFD51FB0}"/>
              </a:ext>
            </a:extLst>
          </p:cNvPr>
          <p:cNvGraphicFramePr>
            <a:graphicFrameLocks noGrp="1"/>
          </p:cNvGraphicFramePr>
          <p:nvPr>
            <p:extLst>
              <p:ext uri="{D42A27DB-BD31-4B8C-83A1-F6EECF244321}">
                <p14:modId xmlns:p14="http://schemas.microsoft.com/office/powerpoint/2010/main" val="168418360"/>
              </p:ext>
            </p:extLst>
          </p:nvPr>
        </p:nvGraphicFramePr>
        <p:xfrm>
          <a:off x="347490" y="548640"/>
          <a:ext cx="5530032" cy="1800000"/>
        </p:xfrm>
        <a:graphic>
          <a:graphicData uri="http://schemas.openxmlformats.org/drawingml/2006/table">
            <a:tbl>
              <a:tblPr firstRow="1" bandRow="1">
                <a:tableStyleId>{5A111915-BE36-4E01-A7E5-04B1672EAD32}</a:tableStyleId>
              </a:tblPr>
              <a:tblGrid>
                <a:gridCol w="1828800">
                  <a:extLst>
                    <a:ext uri="{9D8B030D-6E8A-4147-A177-3AD203B41FA5}">
                      <a16:colId xmlns:a16="http://schemas.microsoft.com/office/drawing/2014/main" val="20000"/>
                    </a:ext>
                  </a:extLst>
                </a:gridCol>
                <a:gridCol w="3701232">
                  <a:extLst>
                    <a:ext uri="{9D8B030D-6E8A-4147-A177-3AD203B41FA5}">
                      <a16:colId xmlns:a16="http://schemas.microsoft.com/office/drawing/2014/main" val="4190172206"/>
                    </a:ext>
                  </a:extLst>
                </a:gridCol>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mn-lt"/>
                          <a:ea typeface="+mn-ea"/>
                          <a:cs typeface="Calibri" panose="020F0502020204030204" pitchFamily="34" charset="0"/>
                        </a:rPr>
                        <a:t>Acronym</a:t>
                      </a:r>
                    </a:p>
                  </a:txBody>
                  <a:tcPr marL="72000" marR="72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algn="ctr" defTabSz="914400" rtl="0" eaLnBrk="1" latinLnBrk="0" hangingPunct="1"/>
                      <a:r>
                        <a:rPr lang="en-US" sz="1200" b="1" i="0" kern="1200" dirty="0">
                          <a:solidFill>
                            <a:schemeClr val="bg1"/>
                          </a:solidFill>
                          <a:latin typeface="+mn-lt"/>
                          <a:ea typeface="+mn-ea"/>
                          <a:cs typeface="Arial" panose="020B0604020202020204" pitchFamily="34" charset="0"/>
                        </a:rPr>
                        <a:t>Expansion</a:t>
                      </a:r>
                    </a:p>
                  </a:txBody>
                  <a:tcPr marL="72000" marR="72000" marT="36000" marB="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360000">
                <a:tc>
                  <a:txBody>
                    <a:bodyPr/>
                    <a:lstStyle/>
                    <a:p>
                      <a:pPr algn="l" fontAlgn="b"/>
                      <a:r>
                        <a:rPr lang="en-US" sz="1200" b="1" i="0" u="none" strike="noStrike" dirty="0">
                          <a:solidFill>
                            <a:schemeClr val="accent3">
                              <a:lumMod val="60000"/>
                              <a:lumOff val="40000"/>
                            </a:schemeClr>
                          </a:solidFill>
                          <a:effectLst/>
                          <a:latin typeface="Calibri" panose="020F0502020204030204" pitchFamily="34" charset="0"/>
                        </a:rPr>
                        <a:t>RFP</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Calibri" panose="020F0502020204030204" pitchFamily="34" charset="0"/>
                        </a:rPr>
                        <a:t>Request for Proposal</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9891390"/>
                  </a:ext>
                </a:extLst>
              </a:tr>
              <a:tr h="360000">
                <a:tc>
                  <a:txBody>
                    <a:bodyPr/>
                    <a:lstStyle/>
                    <a:p>
                      <a:pPr algn="l" fontAlgn="b"/>
                      <a:r>
                        <a:rPr lang="en-US" sz="1200" b="1" i="0" u="none" strike="noStrike" dirty="0">
                          <a:solidFill>
                            <a:schemeClr val="accent3">
                              <a:lumMod val="60000"/>
                              <a:lumOff val="40000"/>
                            </a:schemeClr>
                          </a:solidFill>
                          <a:effectLst/>
                          <a:latin typeface="Calibri" panose="020F0502020204030204" pitchFamily="34" charset="0"/>
                        </a:rPr>
                        <a:t>SEC</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Calibri" panose="020F0502020204030204" pitchFamily="34" charset="0"/>
                        </a:rPr>
                        <a:t>Securities and Exchange Commission</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3631499"/>
                  </a:ext>
                </a:extLst>
              </a:tr>
              <a:tr h="360000">
                <a:tc>
                  <a:txBody>
                    <a:bodyPr/>
                    <a:lstStyle/>
                    <a:p>
                      <a:pPr algn="l" fontAlgn="b"/>
                      <a:r>
                        <a:rPr lang="en-US" sz="1200" b="1" i="0" u="none" strike="noStrike" dirty="0">
                          <a:solidFill>
                            <a:schemeClr val="accent3">
                              <a:lumMod val="60000"/>
                              <a:lumOff val="40000"/>
                            </a:schemeClr>
                          </a:solidFill>
                          <a:effectLst/>
                          <a:latin typeface="Calibri" panose="020F0502020204030204" pitchFamily="34" charset="0"/>
                        </a:rPr>
                        <a:t>UK</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Calibri" panose="020F0502020204030204" pitchFamily="34" charset="0"/>
                        </a:rPr>
                        <a:t>United Kingdom</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2861701"/>
                  </a:ext>
                </a:extLst>
              </a:tr>
              <a:tr h="360000">
                <a:tc>
                  <a:txBody>
                    <a:bodyPr/>
                    <a:lstStyle/>
                    <a:p>
                      <a:pPr algn="l" fontAlgn="b"/>
                      <a:r>
                        <a:rPr lang="en-US" sz="1200" b="1" i="0" u="none" strike="noStrike" dirty="0">
                          <a:solidFill>
                            <a:schemeClr val="accent3">
                              <a:lumMod val="60000"/>
                              <a:lumOff val="40000"/>
                            </a:schemeClr>
                          </a:solidFill>
                          <a:effectLst/>
                          <a:latin typeface="Calibri" panose="020F0502020204030204" pitchFamily="34" charset="0"/>
                        </a:rPr>
                        <a:t>US</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dirty="0">
                          <a:solidFill>
                            <a:srgbClr val="000000"/>
                          </a:solidFill>
                          <a:effectLst/>
                          <a:latin typeface="Calibri" panose="020F0502020204030204" pitchFamily="34" charset="0"/>
                        </a:rPr>
                        <a:t>United States</a:t>
                      </a:r>
                    </a:p>
                  </a:txBody>
                  <a:tcPr marL="72000" marR="0" marT="0" marB="0" anchor="ctr">
                    <a:lnL w="19050" cap="flat" cmpd="sng" algn="ctr">
                      <a:solidFill>
                        <a:schemeClr val="bg1">
                          <a:lumMod val="85000"/>
                        </a:schemeClr>
                      </a:solidFill>
                      <a:prstDash val="solid"/>
                      <a:round/>
                      <a:headEnd type="none" w="med" len="med"/>
                      <a:tailEnd type="none" w="med" len="med"/>
                    </a:lnL>
                    <a:lnR w="19050" cap="flat" cmpd="sng" algn="ctr">
                      <a:solidFill>
                        <a:schemeClr val="bg1">
                          <a:lumMod val="85000"/>
                        </a:schemeClr>
                      </a:solidFill>
                      <a:prstDash val="solid"/>
                      <a:round/>
                      <a:headEnd type="none" w="med" len="med"/>
                      <a:tailEnd type="none" w="med" len="med"/>
                    </a:lnR>
                    <a:lnT w="19050" cap="flat" cmpd="sng" algn="ctr">
                      <a:solidFill>
                        <a:schemeClr val="bg1">
                          <a:lumMod val="85000"/>
                        </a:schemeClr>
                      </a:solidFill>
                      <a:prstDash val="solid"/>
                      <a:round/>
                      <a:headEnd type="none" w="med" len="med"/>
                      <a:tailEnd type="none" w="med" len="med"/>
                    </a:lnT>
                    <a:lnB w="190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0864932"/>
                  </a:ext>
                </a:extLst>
              </a:tr>
            </a:tbl>
          </a:graphicData>
        </a:graphic>
      </p:graphicFrame>
    </p:spTree>
    <p:extLst>
      <p:ext uri="{BB962C8B-B14F-4D97-AF65-F5344CB8AC3E}">
        <p14:creationId xmlns:p14="http://schemas.microsoft.com/office/powerpoint/2010/main" val="2248148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355915-522C-2831-81C9-E38323A4389F}"/>
              </a:ext>
            </a:extLst>
          </p:cNvPr>
          <p:cNvSpPr>
            <a:spLocks noGrp="1"/>
          </p:cNvSpPr>
          <p:nvPr>
            <p:ph type="title"/>
          </p:nvPr>
        </p:nvSpPr>
        <p:spPr/>
        <p:txBody>
          <a:bodyPr/>
          <a:lstStyle/>
          <a:p>
            <a:r>
              <a:rPr lang="en-US" dirty="0"/>
              <a:t>References</a:t>
            </a:r>
            <a:endParaRPr lang="en-IN" dirty="0"/>
          </a:p>
        </p:txBody>
      </p:sp>
      <p:graphicFrame>
        <p:nvGraphicFramePr>
          <p:cNvPr id="6" name="Table 5">
            <a:extLst>
              <a:ext uri="{FF2B5EF4-FFF2-40B4-BE49-F238E27FC236}">
                <a16:creationId xmlns:a16="http://schemas.microsoft.com/office/drawing/2014/main" id="{98A81284-DD17-658F-0307-B13872E4608C}"/>
              </a:ext>
            </a:extLst>
          </p:cNvPr>
          <p:cNvGraphicFramePr>
            <a:graphicFrameLocks noGrp="1"/>
          </p:cNvGraphicFramePr>
          <p:nvPr>
            <p:extLst>
              <p:ext uri="{D42A27DB-BD31-4B8C-83A1-F6EECF244321}">
                <p14:modId xmlns:p14="http://schemas.microsoft.com/office/powerpoint/2010/main" val="128949892"/>
              </p:ext>
            </p:extLst>
          </p:nvPr>
        </p:nvGraphicFramePr>
        <p:xfrm>
          <a:off x="347472" y="550727"/>
          <a:ext cx="11522075" cy="2276856"/>
        </p:xfrm>
        <a:graphic>
          <a:graphicData uri="http://schemas.openxmlformats.org/drawingml/2006/table">
            <a:tbl>
              <a:tblPr firstRow="1" bandRow="1">
                <a:tableStyleId>{7E9639D4-E3E2-4D34-9284-5A2195B3D0D7}</a:tableStyleId>
              </a:tblPr>
              <a:tblGrid>
                <a:gridCol w="11522075">
                  <a:extLst>
                    <a:ext uri="{9D8B030D-6E8A-4147-A177-3AD203B41FA5}">
                      <a16:colId xmlns:a16="http://schemas.microsoft.com/office/drawing/2014/main" val="20000"/>
                    </a:ext>
                  </a:extLst>
                </a:gridCol>
              </a:tblGrid>
              <a:tr h="356616">
                <a:tc>
                  <a:txBody>
                    <a:bodyPr/>
                    <a:lstStyle/>
                    <a:p>
                      <a:pPr marL="0" indent="0" algn="l" fontAlgn="b">
                        <a:buFont typeface="+mj-lt"/>
                        <a:buNone/>
                      </a:pPr>
                      <a:r>
                        <a:rPr lang="en-US" sz="1200" b="1" i="0" u="none" strike="noStrike" dirty="0">
                          <a:solidFill>
                            <a:schemeClr val="bg1"/>
                          </a:solidFill>
                          <a:effectLst/>
                          <a:latin typeface="+mn-lt"/>
                        </a:rPr>
                        <a:t>Secondary Sources</a:t>
                      </a:r>
                    </a:p>
                  </a:txBody>
                  <a:tcPr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98431554"/>
                  </a:ext>
                </a:extLst>
              </a:tr>
              <a:tr h="1920240">
                <a:tc>
                  <a:txBody>
                    <a:bodyPr/>
                    <a:lstStyle/>
                    <a:p>
                      <a:pPr marL="228600" marR="0" lvl="0" indent="-228600" algn="l" defTabSz="914400" rtl="0" eaLnBrk="1" fontAlgn="b"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rgbClr val="000000"/>
                          </a:solidFill>
                          <a:effectLst/>
                          <a:latin typeface="+mn-lt"/>
                          <a:ea typeface="+mn-ea"/>
                          <a:cs typeface="+mn-cs"/>
                        </a:rPr>
                        <a:t>https://www.sec.gov/reportspubs/investor-publications/investorpubsaboutauditors</a:t>
                      </a:r>
                    </a:p>
                    <a:p>
                      <a:pPr marL="228600" marR="0" lvl="0" indent="-228600" algn="l" defTabSz="914400" rtl="0" eaLnBrk="1" fontAlgn="b"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rgbClr val="000000"/>
                          </a:solidFill>
                          <a:effectLst/>
                          <a:latin typeface="+mn-lt"/>
                          <a:ea typeface="+mn-ea"/>
                          <a:cs typeface="+mn-cs"/>
                        </a:rPr>
                        <a:t>https://landco.my/social/five-things-to-look-for-when-choosing-an-audit-firm/</a:t>
                      </a:r>
                    </a:p>
                    <a:p>
                      <a:pPr marL="228600" marR="0" lvl="0" indent="-228600" algn="l" defTabSz="914400" rtl="0" eaLnBrk="1" fontAlgn="b"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rgbClr val="000000"/>
                          </a:solidFill>
                          <a:effectLst/>
                          <a:latin typeface="+mn-lt"/>
                          <a:ea typeface="+mn-ea"/>
                          <a:cs typeface="+mn-cs"/>
                        </a:rPr>
                        <a:t>https://www.affluentcpa.com/5-reasons-companies-prefer-hire-big-four-firms-perform-audits/</a:t>
                      </a:r>
                    </a:p>
                    <a:p>
                      <a:pPr marL="228600" marR="0" lvl="0" indent="-228600" algn="l" defTabSz="914400" rtl="0" eaLnBrk="1" fontAlgn="b"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rgbClr val="000000"/>
                          </a:solidFill>
                          <a:effectLst/>
                          <a:latin typeface="+mn-lt"/>
                          <a:ea typeface="+mn-ea"/>
                          <a:cs typeface="+mn-cs"/>
                        </a:rPr>
                        <a:t>https://foundationforauditingresearch.org/files/a-systematic-literature-review-on-companies-auditor-selection-processes-far-project-vandennieuwenhuysen.pdf</a:t>
                      </a:r>
                    </a:p>
                    <a:p>
                      <a:pPr marL="228600" marR="0" lvl="0" indent="-228600" algn="l" defTabSz="914400" rtl="0" eaLnBrk="1" fontAlgn="b"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rgbClr val="000000"/>
                          </a:solidFill>
                          <a:effectLst/>
                          <a:latin typeface="+mn-lt"/>
                          <a:ea typeface="+mn-ea"/>
                          <a:cs typeface="+mn-cs"/>
                        </a:rPr>
                        <a:t>https://www.bi.edu/research/business-review/articles/2020/08/why-the-big-four-provide-higher-quality-audits/</a:t>
                      </a:r>
                    </a:p>
                    <a:p>
                      <a:pPr marL="228600" marR="0" lvl="0" indent="-228600" algn="l" defTabSz="914400" rtl="0" eaLnBrk="1" fontAlgn="b"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rgbClr val="000000"/>
                          </a:solidFill>
                          <a:effectLst/>
                          <a:latin typeface="+mn-lt"/>
                          <a:ea typeface="+mn-ea"/>
                          <a:cs typeface="+mn-cs"/>
                        </a:rPr>
                        <a:t>https://yourbusiness.azcentral.com/advantages-competitive-bidding-auditing-29266.html</a:t>
                      </a:r>
                    </a:p>
                    <a:p>
                      <a:pPr marL="228600" marR="0" lvl="0" indent="-228600" algn="l" defTabSz="914400" rtl="0" eaLnBrk="1" fontAlgn="b"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rgbClr val="000000"/>
                          </a:solidFill>
                          <a:effectLst/>
                          <a:latin typeface="+mn-lt"/>
                          <a:ea typeface="+mn-ea"/>
                          <a:cs typeface="+mn-cs"/>
                        </a:rPr>
                        <a:t>https://publications.aaahq.org/accounting-review/article/91/2/463/3789/On-the-Benefits-of-Audit-Market-Consolidation</a:t>
                      </a:r>
                    </a:p>
                    <a:p>
                      <a:pPr marL="228600" marR="0" lvl="0" indent="-228600" algn="l" defTabSz="914400" rtl="0" eaLnBrk="1" fontAlgn="b"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rgbClr val="000000"/>
                          </a:solidFill>
                          <a:effectLst/>
                          <a:latin typeface="+mn-lt"/>
                          <a:ea typeface="+mn-ea"/>
                          <a:cs typeface="+mn-cs"/>
                        </a:rPr>
                        <a:t>https://cricpa.com/insight/choosing-an-auditor/</a:t>
                      </a:r>
                    </a:p>
                    <a:p>
                      <a:pPr marL="228600" marR="0" lvl="0" indent="-228600" algn="l" defTabSz="914400" rtl="0" eaLnBrk="1" fontAlgn="b"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rgbClr val="000000"/>
                          </a:solidFill>
                          <a:effectLst/>
                          <a:latin typeface="+mn-lt"/>
                          <a:ea typeface="+mn-ea"/>
                          <a:cs typeface="+mn-cs"/>
                        </a:rPr>
                        <a:t>https://assets.kpmg.com/content/dam/kpmg/uk/pdf/2018/01/getting-real-value-from-audit-tender-process.pdf</a:t>
                      </a:r>
                    </a:p>
                  </a:txBody>
                  <a:tcPr marR="9525" marT="9525" marB="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6109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50F30A-1C06-3513-1494-6C0C105402A7}"/>
              </a:ext>
            </a:extLst>
          </p:cNvPr>
          <p:cNvSpPr>
            <a:spLocks noGrp="1"/>
          </p:cNvSpPr>
          <p:nvPr>
            <p:ph type="title"/>
          </p:nvPr>
        </p:nvSpPr>
        <p:spPr/>
        <p:txBody>
          <a:bodyPr/>
          <a:lstStyle/>
          <a:p>
            <a:r>
              <a:rPr lang="en-US" dirty="0"/>
              <a:t>Table of Contents</a:t>
            </a:r>
            <a:endParaRPr lang="en-IN" dirty="0"/>
          </a:p>
        </p:txBody>
      </p:sp>
      <p:graphicFrame>
        <p:nvGraphicFramePr>
          <p:cNvPr id="2" name="Table 1">
            <a:extLst>
              <a:ext uri="{FF2B5EF4-FFF2-40B4-BE49-F238E27FC236}">
                <a16:creationId xmlns:a16="http://schemas.microsoft.com/office/drawing/2014/main" id="{E585C466-234E-D975-689E-188F7DE7DEC4}"/>
              </a:ext>
            </a:extLst>
          </p:cNvPr>
          <p:cNvGraphicFramePr>
            <a:graphicFrameLocks noGrp="1"/>
          </p:cNvGraphicFramePr>
          <p:nvPr>
            <p:extLst>
              <p:ext uri="{D42A27DB-BD31-4B8C-83A1-F6EECF244321}">
                <p14:modId xmlns:p14="http://schemas.microsoft.com/office/powerpoint/2010/main" val="542607575"/>
              </p:ext>
            </p:extLst>
          </p:nvPr>
        </p:nvGraphicFramePr>
        <p:xfrm>
          <a:off x="390094" y="647651"/>
          <a:ext cx="5705906" cy="3643800"/>
        </p:xfrm>
        <a:graphic>
          <a:graphicData uri="http://schemas.openxmlformats.org/drawingml/2006/table">
            <a:tbl>
              <a:tblPr firstRow="1" bandRow="1">
                <a:tableStyleId>{5FD0F851-EC5A-4D38-B0AD-8093EC10F338}</a:tableStyleId>
              </a:tblPr>
              <a:tblGrid>
                <a:gridCol w="684000">
                  <a:extLst>
                    <a:ext uri="{9D8B030D-6E8A-4147-A177-3AD203B41FA5}">
                      <a16:colId xmlns:a16="http://schemas.microsoft.com/office/drawing/2014/main" val="20000"/>
                    </a:ext>
                  </a:extLst>
                </a:gridCol>
                <a:gridCol w="3993891">
                  <a:extLst>
                    <a:ext uri="{9D8B030D-6E8A-4147-A177-3AD203B41FA5}">
                      <a16:colId xmlns:a16="http://schemas.microsoft.com/office/drawing/2014/main" val="20001"/>
                    </a:ext>
                  </a:extLst>
                </a:gridCol>
                <a:gridCol w="1028015">
                  <a:extLst>
                    <a:ext uri="{9D8B030D-6E8A-4147-A177-3AD203B41FA5}">
                      <a16:colId xmlns:a16="http://schemas.microsoft.com/office/drawing/2014/main" val="20002"/>
                    </a:ext>
                  </a:extLst>
                </a:gridCol>
              </a:tblGrid>
              <a:tr h="949620">
                <a:tc>
                  <a:txBody>
                    <a:bodyPr/>
                    <a:lstStyle/>
                    <a:p>
                      <a:pPr marL="568325" indent="-568325" algn="ctr"/>
                      <a:r>
                        <a:rPr lang="en-CA" sz="1400" b="1" dirty="0">
                          <a:solidFill>
                            <a:schemeClr val="accent3">
                              <a:lumMod val="60000"/>
                              <a:lumOff val="40000"/>
                            </a:schemeClr>
                          </a:solidFill>
                          <a:latin typeface="+mn-lt"/>
                          <a:ea typeface="Lato" charset="0"/>
                          <a:cs typeface="Lato" charset="0"/>
                        </a:rPr>
                        <a:t>Part 1</a:t>
                      </a:r>
                    </a:p>
                  </a:txBody>
                  <a:tcPr marL="0" marT="144000" marB="10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55563" marR="0" indent="0" algn="l" defTabSz="914400" rtl="0" eaLnBrk="1" fontAlgn="auto" latinLnBrk="0" hangingPunct="1">
                        <a:lnSpc>
                          <a:spcPct val="100000"/>
                        </a:lnSpc>
                        <a:spcBef>
                          <a:spcPts val="300"/>
                        </a:spcBef>
                        <a:spcAft>
                          <a:spcPts val="300"/>
                        </a:spcAft>
                        <a:buClrTx/>
                        <a:buSzTx/>
                        <a:buFontTx/>
                        <a:buNone/>
                        <a:tabLst/>
                        <a:defRPr/>
                      </a:pPr>
                      <a:r>
                        <a:rPr lang="en-CA" sz="1200" b="1" kern="1200" dirty="0">
                          <a:solidFill>
                            <a:schemeClr val="tx1"/>
                          </a:solidFill>
                          <a:latin typeface="+mn-lt"/>
                          <a:ea typeface="Lato" charset="0"/>
                          <a:cs typeface="Lato" charset="0"/>
                        </a:rPr>
                        <a:t>Research Overview</a:t>
                      </a:r>
                      <a:endParaRPr lang="en-CA" sz="1200" b="1" kern="1200" baseline="0" dirty="0">
                        <a:solidFill>
                          <a:schemeClr val="tx1"/>
                        </a:solidFill>
                        <a:latin typeface="+mn-lt"/>
                        <a:ea typeface="Lato" charset="0"/>
                        <a:cs typeface="Lato" charset="0"/>
                      </a:endParaRPr>
                    </a:p>
                    <a:p>
                      <a:pPr marL="2857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200" b="0" kern="1200" baseline="0" dirty="0">
                          <a:solidFill>
                            <a:schemeClr val="tx1"/>
                          </a:solidFill>
                          <a:latin typeface="+mn-lt"/>
                          <a:ea typeface="Lato" charset="0"/>
                          <a:cs typeface="Lato" charset="0"/>
                        </a:rPr>
                        <a:t>Research Objectives</a:t>
                      </a:r>
                    </a:p>
                  </a:txBody>
                  <a:tcPr marL="0" marT="360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CA" sz="1400" b="1" u="sng" kern="1200" noProof="0" dirty="0">
                          <a:solidFill>
                            <a:schemeClr val="accent3">
                              <a:lumMod val="60000"/>
                              <a:lumOff val="40000"/>
                            </a:schemeClr>
                          </a:solidFill>
                          <a:latin typeface="+mn-lt"/>
                          <a:ea typeface="Lato" charset="0"/>
                          <a:cs typeface="Lato" charset="0"/>
                          <a:hlinkClick r:id="rId2" action="ppaction://hlinksldjump">
                            <a:extLst>
                              <a:ext uri="{A12FA001-AC4F-418D-AE19-62706E023703}">
                                <ahyp:hlinkClr xmlns:ahyp="http://schemas.microsoft.com/office/drawing/2018/hyperlinkcolor" val="tx"/>
                              </a:ext>
                            </a:extLst>
                          </a:hlinkClick>
                        </a:rPr>
                        <a:t>3</a:t>
                      </a:r>
                      <a:endParaRPr lang="en-CA" sz="1400" b="1" u="sng" kern="1200" noProof="0" dirty="0">
                        <a:solidFill>
                          <a:schemeClr val="accent3">
                            <a:lumMod val="60000"/>
                            <a:lumOff val="40000"/>
                          </a:schemeClr>
                        </a:solidFill>
                        <a:latin typeface="+mn-lt"/>
                        <a:ea typeface="Lato" charset="0"/>
                        <a:cs typeface="Lato" charset="0"/>
                      </a:endParaRPr>
                    </a:p>
                  </a:txBody>
                  <a:tcPr marL="0" marR="144000" marT="108000" marB="10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49620">
                <a:tc>
                  <a:txBody>
                    <a:bodyPr/>
                    <a:lstStyle/>
                    <a:p>
                      <a:pPr marL="568325" indent="-568325" algn="ctr" defTabSz="914400" rtl="0" eaLnBrk="1" latinLnBrk="0" hangingPunct="1"/>
                      <a:r>
                        <a:rPr lang="en-US" sz="1400" b="1" kern="1200" dirty="0">
                          <a:solidFill>
                            <a:schemeClr val="accent3">
                              <a:lumMod val="60000"/>
                              <a:lumOff val="40000"/>
                            </a:schemeClr>
                          </a:solidFill>
                          <a:latin typeface="+mn-lt"/>
                          <a:ea typeface="Lato" charset="0"/>
                          <a:cs typeface="Lato" charset="0"/>
                        </a:rPr>
                        <a:t>Part 2</a:t>
                      </a:r>
                    </a:p>
                  </a:txBody>
                  <a:tcPr marL="0" marT="144000" marB="10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55563" marR="0" indent="0" algn="l" defTabSz="914400" rtl="0" eaLnBrk="1" fontAlgn="auto" latinLnBrk="0" hangingPunct="1">
                        <a:lnSpc>
                          <a:spcPct val="100000"/>
                        </a:lnSpc>
                        <a:spcBef>
                          <a:spcPts val="300"/>
                        </a:spcBef>
                        <a:spcAft>
                          <a:spcPts val="300"/>
                        </a:spcAft>
                        <a:buClrTx/>
                        <a:buSzTx/>
                        <a:buFontTx/>
                        <a:buNone/>
                        <a:tabLst/>
                        <a:defRPr/>
                      </a:pPr>
                      <a:r>
                        <a:rPr lang="en-IN" sz="1200" b="1" kern="1200" dirty="0">
                          <a:solidFill>
                            <a:schemeClr val="tx1"/>
                          </a:solidFill>
                          <a:latin typeface="+mn-lt"/>
                          <a:ea typeface="Lato" charset="0"/>
                          <a:cs typeface="Lato" charset="0"/>
                        </a:rPr>
                        <a:t>Category Overview</a:t>
                      </a:r>
                    </a:p>
                    <a:p>
                      <a:pPr marL="2857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200" b="0" kern="1200" baseline="0" dirty="0">
                          <a:solidFill>
                            <a:schemeClr val="tx1"/>
                          </a:solidFill>
                          <a:latin typeface="+mn-lt"/>
                          <a:ea typeface="Lato" charset="0"/>
                          <a:cs typeface="Lato" charset="0"/>
                        </a:rPr>
                        <a:t>Initiating Tender Process</a:t>
                      </a:r>
                    </a:p>
                    <a:p>
                      <a:pPr marL="2857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CA" sz="1200" b="0" kern="1200" baseline="0" dirty="0">
                          <a:solidFill>
                            <a:schemeClr val="tx1"/>
                          </a:solidFill>
                          <a:latin typeface="+mn-lt"/>
                          <a:ea typeface="Lato" charset="0"/>
                          <a:cs typeface="Lato" charset="0"/>
                        </a:rPr>
                        <a:t>Tender Process Approach</a:t>
                      </a:r>
                    </a:p>
                    <a:p>
                      <a:pPr marL="2857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CA" sz="1200" b="0" kern="1200" baseline="0" dirty="0">
                          <a:solidFill>
                            <a:schemeClr val="tx1"/>
                          </a:solidFill>
                          <a:latin typeface="+mn-lt"/>
                          <a:ea typeface="Lato" charset="0"/>
                          <a:cs typeface="Lato" charset="0"/>
                        </a:rPr>
                        <a:t>Influential Factors: Auditor Engagement Decisions</a:t>
                      </a:r>
                    </a:p>
                    <a:p>
                      <a:pPr marL="2857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US" sz="1200" dirty="0"/>
                        <a:t>Selection Process: Bidding vs Direct Selection</a:t>
                      </a:r>
                      <a:endParaRPr lang="en-CA" sz="1200" b="0" kern="1200" baseline="0" dirty="0">
                        <a:solidFill>
                          <a:schemeClr val="tx1"/>
                        </a:solidFill>
                        <a:latin typeface="+mn-lt"/>
                        <a:ea typeface="Lato" charset="0"/>
                        <a:cs typeface="Lato" charset="0"/>
                      </a:endParaRPr>
                    </a:p>
                    <a:p>
                      <a:pPr marL="285750" marR="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endParaRPr lang="en-CA" sz="1200" b="0" kern="1200" baseline="0" dirty="0">
                        <a:solidFill>
                          <a:schemeClr val="bg1">
                            <a:lumMod val="65000"/>
                          </a:schemeClr>
                        </a:solidFill>
                        <a:latin typeface="+mn-lt"/>
                        <a:ea typeface="Lato" charset="0"/>
                        <a:cs typeface="Lato" charset="0"/>
                      </a:endParaRPr>
                    </a:p>
                  </a:txBody>
                  <a:tcPr marL="0" marT="72000" marB="10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CA" sz="1400" b="1" u="sng" kern="1200" noProof="0" dirty="0">
                          <a:solidFill>
                            <a:schemeClr val="accent3">
                              <a:lumMod val="60000"/>
                              <a:lumOff val="40000"/>
                            </a:schemeClr>
                          </a:solidFill>
                          <a:latin typeface="+mn-lt"/>
                          <a:ea typeface="Lato" charset="0"/>
                          <a:cs typeface="Lato" charset="0"/>
                          <a:hlinkClick r:id="rId3" action="ppaction://hlinksldjump">
                            <a:extLst>
                              <a:ext uri="{A12FA001-AC4F-418D-AE19-62706E023703}">
                                <ahyp:hlinkClr xmlns:ahyp="http://schemas.microsoft.com/office/drawing/2018/hyperlinkcolor" val="tx"/>
                              </a:ext>
                            </a:extLst>
                          </a:hlinkClick>
                        </a:rPr>
                        <a:t>5</a:t>
                      </a:r>
                      <a:endParaRPr lang="en-CA" sz="1400" b="1" u="sng" kern="1200" noProof="0" dirty="0">
                        <a:solidFill>
                          <a:schemeClr val="accent3">
                            <a:lumMod val="60000"/>
                            <a:lumOff val="40000"/>
                          </a:schemeClr>
                        </a:solidFill>
                        <a:latin typeface="+mn-lt"/>
                        <a:ea typeface="Lato" charset="0"/>
                        <a:cs typeface="Lato" charset="0"/>
                      </a:endParaRPr>
                    </a:p>
                  </a:txBody>
                  <a:tcPr marL="0" marR="144000" marT="108000" marB="10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64142837"/>
                  </a:ext>
                </a:extLst>
              </a:tr>
              <a:tr h="1378800">
                <a:tc>
                  <a:txBody>
                    <a:bodyPr/>
                    <a:lstStyle/>
                    <a:p>
                      <a:pPr marL="568325" marR="0" lvl="0" indent="-568325" algn="ctr" defTabSz="914400" rtl="0" eaLnBrk="1" fontAlgn="auto" latinLnBrk="0" hangingPunct="1">
                        <a:lnSpc>
                          <a:spcPct val="100000"/>
                        </a:lnSpc>
                        <a:spcBef>
                          <a:spcPts val="0"/>
                        </a:spcBef>
                        <a:spcAft>
                          <a:spcPts val="0"/>
                        </a:spcAft>
                        <a:buClrTx/>
                        <a:buSzTx/>
                        <a:buFontTx/>
                        <a:buNone/>
                        <a:tabLst/>
                        <a:defRPr/>
                      </a:pPr>
                      <a:r>
                        <a:rPr lang="en-CA" sz="1400" b="1" kern="1200" dirty="0">
                          <a:solidFill>
                            <a:schemeClr val="accent3">
                              <a:lumMod val="60000"/>
                              <a:lumOff val="40000"/>
                            </a:schemeClr>
                          </a:solidFill>
                          <a:latin typeface="+mn-lt"/>
                          <a:ea typeface="Lato" charset="0"/>
                          <a:cs typeface="Lato" charset="0"/>
                        </a:rPr>
                        <a:t>Part 3</a:t>
                      </a:r>
                      <a:endParaRPr lang="en-US" sz="1400" b="1" kern="1200" dirty="0">
                        <a:solidFill>
                          <a:schemeClr val="accent3">
                            <a:lumMod val="60000"/>
                            <a:lumOff val="40000"/>
                          </a:schemeClr>
                        </a:solidFill>
                        <a:latin typeface="+mn-lt"/>
                        <a:ea typeface="Lato" charset="0"/>
                        <a:cs typeface="Lato" charset="0"/>
                      </a:endParaRPr>
                    </a:p>
                  </a:txBody>
                  <a:tcPr marL="0" marT="144000" marB="10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55563" marR="0" indent="0" algn="l" defTabSz="914400" rtl="0" eaLnBrk="1" fontAlgn="auto" latinLnBrk="0" hangingPunct="1">
                        <a:lnSpc>
                          <a:spcPct val="100000"/>
                        </a:lnSpc>
                        <a:spcBef>
                          <a:spcPts val="300"/>
                        </a:spcBef>
                        <a:spcAft>
                          <a:spcPts val="300"/>
                        </a:spcAft>
                        <a:buClrTx/>
                        <a:buSzTx/>
                        <a:buFontTx/>
                        <a:buNone/>
                        <a:tabLst/>
                        <a:defRPr/>
                      </a:pPr>
                      <a:r>
                        <a:rPr lang="en-US" sz="1200" b="1" kern="1200" noProof="0" dirty="0">
                          <a:solidFill>
                            <a:schemeClr val="tx1"/>
                          </a:solidFill>
                          <a:latin typeface="+mn-lt"/>
                          <a:ea typeface="+mn-ea"/>
                          <a:cs typeface="+mn-cs"/>
                        </a:rPr>
                        <a:t>Appendix </a:t>
                      </a:r>
                    </a:p>
                    <a:p>
                      <a:pPr marL="2857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IN" sz="1200" b="0" kern="1200" baseline="0" noProof="0" dirty="0">
                          <a:solidFill>
                            <a:schemeClr val="tx1"/>
                          </a:solidFill>
                          <a:latin typeface="+mn-lt"/>
                          <a:ea typeface="+mn-ea"/>
                          <a:cs typeface="+mn-cs"/>
                        </a:rPr>
                        <a:t>Research Methodology</a:t>
                      </a:r>
                    </a:p>
                    <a:p>
                      <a:pPr marL="2857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IN" sz="1200" b="0" kern="1200" baseline="0" noProof="0" dirty="0">
                          <a:solidFill>
                            <a:schemeClr val="tx1"/>
                          </a:solidFill>
                          <a:latin typeface="+mn-lt"/>
                          <a:ea typeface="+mn-ea"/>
                          <a:cs typeface="+mn-cs"/>
                        </a:rPr>
                        <a:t>Glossary</a:t>
                      </a:r>
                    </a:p>
                    <a:p>
                      <a:pPr marL="285750" marR="0" lvl="0" indent="-171450" algn="l" defTabSz="914400" rtl="0" eaLnBrk="1" fontAlgn="auto" latinLnBrk="0" hangingPunct="1">
                        <a:lnSpc>
                          <a:spcPct val="100000"/>
                        </a:lnSpc>
                        <a:spcBef>
                          <a:spcPts val="0"/>
                        </a:spcBef>
                        <a:spcAft>
                          <a:spcPts val="0"/>
                        </a:spcAft>
                        <a:buClrTx/>
                        <a:buSzTx/>
                        <a:buFont typeface="Calibri" panose="020F0502020204030204" pitchFamily="34" charset="0"/>
                        <a:buChar char="-"/>
                        <a:tabLst/>
                        <a:defRPr/>
                      </a:pPr>
                      <a:r>
                        <a:rPr lang="en-IN" sz="1200" b="0" kern="1200" baseline="0" noProof="0">
                          <a:solidFill>
                            <a:schemeClr val="tx1"/>
                          </a:solidFill>
                          <a:latin typeface="+mn-lt"/>
                          <a:ea typeface="+mn-ea"/>
                          <a:cs typeface="+mn-cs"/>
                        </a:rPr>
                        <a:t>References</a:t>
                      </a:r>
                      <a:endParaRPr lang="en-IN" sz="1200" b="0" kern="1200" baseline="0" noProof="0" dirty="0">
                        <a:solidFill>
                          <a:schemeClr val="tx1"/>
                        </a:solidFill>
                        <a:latin typeface="+mn-lt"/>
                        <a:ea typeface="+mn-ea"/>
                        <a:cs typeface="+mn-cs"/>
                      </a:endParaRPr>
                    </a:p>
                  </a:txBody>
                  <a:tcPr marL="0" marT="72000" marB="10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CA" sz="1400" b="1" u="sng" kern="1200" dirty="0">
                          <a:solidFill>
                            <a:schemeClr val="accent3">
                              <a:lumMod val="60000"/>
                              <a:lumOff val="40000"/>
                            </a:schemeClr>
                          </a:solidFill>
                          <a:latin typeface="+mn-lt"/>
                          <a:ea typeface="Lato" charset="0"/>
                          <a:cs typeface="Lato" charset="0"/>
                          <a:hlinkClick r:id="rId4" action="ppaction://hlinksldjump">
                            <a:extLst>
                              <a:ext uri="{A12FA001-AC4F-418D-AE19-62706E023703}">
                                <ahyp:hlinkClr xmlns:ahyp="http://schemas.microsoft.com/office/drawing/2018/hyperlinkcolor" val="tx"/>
                              </a:ext>
                            </a:extLst>
                          </a:hlinkClick>
                        </a:rPr>
                        <a:t>13</a:t>
                      </a:r>
                      <a:endParaRPr lang="en-CA" sz="1400" b="1" u="sng" kern="1200" dirty="0">
                        <a:solidFill>
                          <a:schemeClr val="accent3">
                            <a:lumMod val="60000"/>
                            <a:lumOff val="40000"/>
                          </a:schemeClr>
                        </a:solidFill>
                        <a:latin typeface="+mn-lt"/>
                        <a:ea typeface="Lato" charset="0"/>
                        <a:cs typeface="Lato" charset="0"/>
                      </a:endParaRPr>
                    </a:p>
                  </a:txBody>
                  <a:tcPr marL="0" marR="0" marT="108000" marB="10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165431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201D0F-BE72-FE73-76EB-2547BE294EF2}"/>
              </a:ext>
            </a:extLst>
          </p:cNvPr>
          <p:cNvSpPr>
            <a:spLocks noGrp="1"/>
          </p:cNvSpPr>
          <p:nvPr>
            <p:ph type="body" sz="quarter" idx="10"/>
          </p:nvPr>
        </p:nvSpPr>
        <p:spPr/>
        <p:txBody>
          <a:bodyPr/>
          <a:lstStyle/>
          <a:p>
            <a:r>
              <a:rPr lang="en-US" dirty="0"/>
              <a:t>01</a:t>
            </a:r>
            <a:endParaRPr lang="en-IN" dirty="0"/>
          </a:p>
        </p:txBody>
      </p:sp>
      <p:sp>
        <p:nvSpPr>
          <p:cNvPr id="3" name="Text Placeholder 2">
            <a:extLst>
              <a:ext uri="{FF2B5EF4-FFF2-40B4-BE49-F238E27FC236}">
                <a16:creationId xmlns:a16="http://schemas.microsoft.com/office/drawing/2014/main" id="{D92B3ABE-A890-3133-A12F-51972DC3CCFE}"/>
              </a:ext>
            </a:extLst>
          </p:cNvPr>
          <p:cNvSpPr>
            <a:spLocks noGrp="1"/>
          </p:cNvSpPr>
          <p:nvPr>
            <p:ph type="body" sz="quarter" idx="13"/>
          </p:nvPr>
        </p:nvSpPr>
        <p:spPr/>
        <p:txBody>
          <a:bodyPr/>
          <a:lstStyle/>
          <a:p>
            <a:r>
              <a:rPr lang="en-US" dirty="0"/>
              <a:t>Research Overview</a:t>
            </a:r>
            <a:endParaRPr lang="en-IN" dirty="0"/>
          </a:p>
        </p:txBody>
      </p:sp>
      <p:sp>
        <p:nvSpPr>
          <p:cNvPr id="4" name="Text Placeholder 3">
            <a:extLst>
              <a:ext uri="{FF2B5EF4-FFF2-40B4-BE49-F238E27FC236}">
                <a16:creationId xmlns:a16="http://schemas.microsoft.com/office/drawing/2014/main" id="{63A68E83-8637-4084-933A-DFD4F4B8332D}"/>
              </a:ext>
            </a:extLst>
          </p:cNvPr>
          <p:cNvSpPr>
            <a:spLocks noGrp="1"/>
          </p:cNvSpPr>
          <p:nvPr>
            <p:ph type="body" sz="quarter" idx="14"/>
          </p:nvPr>
        </p:nvSpPr>
        <p:spPr/>
        <p:txBody>
          <a:bodyPr/>
          <a:lstStyle/>
          <a:p>
            <a:pPr>
              <a:spcBef>
                <a:spcPts val="200"/>
              </a:spcBef>
            </a:pPr>
            <a:r>
              <a:rPr lang="en-US" dirty="0"/>
              <a:t>Section covered:</a:t>
            </a:r>
          </a:p>
          <a:p>
            <a:pPr marL="171450" indent="-171450">
              <a:spcBef>
                <a:spcPts val="200"/>
              </a:spcBef>
              <a:buFont typeface="Arial" panose="020B0604020202020204" pitchFamily="34" charset="0"/>
              <a:buChar char="•"/>
            </a:pPr>
            <a:r>
              <a:rPr lang="en-US" dirty="0"/>
              <a:t>Research Objectives</a:t>
            </a:r>
            <a:endParaRPr lang="en-IN" dirty="0"/>
          </a:p>
        </p:txBody>
      </p:sp>
      <p:sp>
        <p:nvSpPr>
          <p:cNvPr id="6" name="TextBox 5">
            <a:extLst>
              <a:ext uri="{FF2B5EF4-FFF2-40B4-BE49-F238E27FC236}">
                <a16:creationId xmlns:a16="http://schemas.microsoft.com/office/drawing/2014/main" id="{6AD12AC8-D1BA-9CC9-4235-8CE369225260}"/>
              </a:ext>
            </a:extLst>
          </p:cNvPr>
          <p:cNvSpPr txBox="1"/>
          <p:nvPr/>
        </p:nvSpPr>
        <p:spPr>
          <a:xfrm>
            <a:off x="291630" y="5919231"/>
            <a:ext cx="3125338" cy="204311"/>
          </a:xfrm>
          <a:prstGeom prst="roundRect">
            <a:avLst/>
          </a:prstGeom>
          <a:solidFill>
            <a:schemeClr val="accent3"/>
          </a:solidFill>
          <a:ln>
            <a:solidFill>
              <a:schemeClr val="tx1"/>
            </a:solidFill>
          </a:ln>
        </p:spPr>
        <p:txBody>
          <a:bodyPr wrap="square" lIns="0" tIns="0" rIns="0" bIns="0" rtlCol="0" anchor="ctr">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Calibri" panose="020F0502020204030204"/>
                <a:ea typeface="Lato Light" charset="0"/>
                <a:cs typeface="Lato Light" charset="0"/>
                <a:hlinkClick r:id="rId3" action="ppaction://hlinksldjump">
                  <a:extLst>
                    <a:ext uri="{A12FA001-AC4F-418D-AE19-62706E023703}">
                      <ahyp:hlinkClr xmlns:ahyp="http://schemas.microsoft.com/office/drawing/2018/hyperlinkcolor" val="tx"/>
                    </a:ext>
                  </a:extLst>
                </a:hlinkClick>
              </a:rPr>
              <a:t>Back to Table of Contents</a:t>
            </a:r>
            <a:endParaRPr kumimoji="0" lang="en-IN" sz="1200" b="1" i="0" u="none" strike="noStrike" kern="1200" cap="none" spc="0" normalizeH="0" baseline="0" noProof="0" dirty="0">
              <a:ln>
                <a:noFill/>
              </a:ln>
              <a:solidFill>
                <a:schemeClr val="bg1"/>
              </a:solidFill>
              <a:effectLst/>
              <a:uLnTx/>
              <a:uFillTx/>
              <a:latin typeface="Calibri" panose="020F0502020204030204"/>
              <a:ea typeface="Lato Light" charset="0"/>
              <a:cs typeface="Lato Light" charset="0"/>
            </a:endParaRPr>
          </a:p>
        </p:txBody>
      </p:sp>
    </p:spTree>
    <p:extLst>
      <p:ext uri="{BB962C8B-B14F-4D97-AF65-F5344CB8AC3E}">
        <p14:creationId xmlns:p14="http://schemas.microsoft.com/office/powerpoint/2010/main" val="4273389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50F30A-1C06-3513-1494-6C0C105402A7}"/>
              </a:ext>
            </a:extLst>
          </p:cNvPr>
          <p:cNvSpPr>
            <a:spLocks noGrp="1"/>
          </p:cNvSpPr>
          <p:nvPr>
            <p:ph type="title"/>
          </p:nvPr>
        </p:nvSpPr>
        <p:spPr/>
        <p:txBody>
          <a:bodyPr/>
          <a:lstStyle/>
          <a:p>
            <a:r>
              <a:rPr lang="en-US" dirty="0"/>
              <a:t>Research Objectives</a:t>
            </a:r>
            <a:endParaRPr lang="en-IN" dirty="0"/>
          </a:p>
        </p:txBody>
      </p:sp>
      <p:graphicFrame>
        <p:nvGraphicFramePr>
          <p:cNvPr id="11" name="Table 10">
            <a:extLst>
              <a:ext uri="{FF2B5EF4-FFF2-40B4-BE49-F238E27FC236}">
                <a16:creationId xmlns:a16="http://schemas.microsoft.com/office/drawing/2014/main" id="{453E069A-7BE5-6E95-5DA6-3A8E0E7B4A79}"/>
              </a:ext>
            </a:extLst>
          </p:cNvPr>
          <p:cNvGraphicFramePr>
            <a:graphicFrameLocks noGrp="1"/>
          </p:cNvGraphicFramePr>
          <p:nvPr>
            <p:extLst>
              <p:ext uri="{D42A27DB-BD31-4B8C-83A1-F6EECF244321}">
                <p14:modId xmlns:p14="http://schemas.microsoft.com/office/powerpoint/2010/main" val="1949468241"/>
              </p:ext>
            </p:extLst>
          </p:nvPr>
        </p:nvGraphicFramePr>
        <p:xfrm>
          <a:off x="345155" y="534111"/>
          <a:ext cx="11506578" cy="1772240"/>
        </p:xfrm>
        <a:graphic>
          <a:graphicData uri="http://schemas.openxmlformats.org/drawingml/2006/table">
            <a:tbl>
              <a:tblPr firstRow="1" bandRow="1">
                <a:tableStyleId>{5C22544A-7EE6-4342-B048-85BDC9FD1C3A}</a:tableStyleId>
              </a:tblPr>
              <a:tblGrid>
                <a:gridCol w="9822427">
                  <a:extLst>
                    <a:ext uri="{9D8B030D-6E8A-4147-A177-3AD203B41FA5}">
                      <a16:colId xmlns:a16="http://schemas.microsoft.com/office/drawing/2014/main" val="2976575492"/>
                    </a:ext>
                  </a:extLst>
                </a:gridCol>
                <a:gridCol w="1684151">
                  <a:extLst>
                    <a:ext uri="{9D8B030D-6E8A-4147-A177-3AD203B41FA5}">
                      <a16:colId xmlns:a16="http://schemas.microsoft.com/office/drawing/2014/main" val="2373041134"/>
                    </a:ext>
                  </a:extLst>
                </a:gridCol>
              </a:tblGrid>
              <a:tr h="360000">
                <a:tc>
                  <a:txBody>
                    <a:bodyPr/>
                    <a:lstStyle/>
                    <a:p>
                      <a:pPr algn="ctr"/>
                      <a:r>
                        <a:rPr lang="en-IN" sz="1600" dirty="0"/>
                        <a:t>Research </a:t>
                      </a:r>
                      <a:r>
                        <a:rPr lang="en-IN" sz="1600" dirty="0">
                          <a:solidFill>
                            <a:schemeClr val="bg1"/>
                          </a:solidFill>
                        </a:rPr>
                        <a:t>objectives</a:t>
                      </a:r>
                    </a:p>
                  </a:txBody>
                  <a:tcPr marL="92354" marR="92354" anchor="ctr">
                    <a:lnB w="12700" cap="flat" cmpd="sng" algn="ctr">
                      <a:solidFill>
                        <a:schemeClr val="bg1">
                          <a:lumMod val="85000"/>
                        </a:schemeClr>
                      </a:solidFill>
                      <a:prstDash val="solid"/>
                      <a:round/>
                      <a:headEnd type="none" w="med" len="med"/>
                      <a:tailEnd type="none" w="med" len="med"/>
                    </a:lnB>
                    <a:solidFill>
                      <a:schemeClr val="accent3"/>
                    </a:solidFill>
                  </a:tcPr>
                </a:tc>
                <a:tc>
                  <a:txBody>
                    <a:bodyPr/>
                    <a:lstStyle/>
                    <a:p>
                      <a:pPr algn="ctr"/>
                      <a:r>
                        <a:rPr lang="en-IN" sz="1600" dirty="0">
                          <a:solidFill>
                            <a:schemeClr val="bg1"/>
                          </a:solidFill>
                        </a:rPr>
                        <a:t>Scope</a:t>
                      </a:r>
                    </a:p>
                  </a:txBody>
                  <a:tcPr marL="92354" marR="92354" anchor="ctr">
                    <a:lnB w="12700" cap="flat" cmpd="sng" algn="ctr">
                      <a:solidFill>
                        <a:schemeClr val="bg1">
                          <a:lumMod val="8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63271343"/>
                  </a:ext>
                </a:extLst>
              </a:tr>
              <a:tr h="370840">
                <a:tc>
                  <a:txBody>
                    <a:bodyPr/>
                    <a:lstStyle/>
                    <a:p>
                      <a:pPr marL="342900" marR="0" lvl="0" indent="-342900" algn="l" defTabSz="914377" rtl="0" eaLnBrk="1" fontAlgn="auto" latinLnBrk="0" hangingPunct="1">
                        <a:lnSpc>
                          <a:spcPct val="100000"/>
                        </a:lnSpc>
                        <a:spcBef>
                          <a:spcPts val="400"/>
                        </a:spcBef>
                        <a:spcAft>
                          <a:spcPts val="10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Identify factors influencing the decision for global companies to engage with auditors</a:t>
                      </a:r>
                    </a:p>
                    <a:p>
                      <a:pPr marL="342900" marR="0" lvl="0" indent="-342900" algn="l" defTabSz="914377" rtl="0" eaLnBrk="1" fontAlgn="auto" latinLnBrk="0" hangingPunct="1">
                        <a:lnSpc>
                          <a:spcPct val="100000"/>
                        </a:lnSpc>
                        <a:spcBef>
                          <a:spcPts val="400"/>
                        </a:spcBef>
                        <a:spcAft>
                          <a:spcPts val="10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Analyze the selection process (bidding vs direct negotiation)</a:t>
                      </a:r>
                    </a:p>
                    <a:p>
                      <a:pPr marL="342900" marR="0" lvl="0" indent="-342900" algn="l" defTabSz="914377" rtl="0" eaLnBrk="1" fontAlgn="auto" latinLnBrk="0" hangingPunct="1">
                        <a:lnSpc>
                          <a:spcPct val="100000"/>
                        </a:lnSpc>
                        <a:spcBef>
                          <a:spcPts val="400"/>
                        </a:spcBef>
                        <a:spcAft>
                          <a:spcPts val="100"/>
                        </a:spcAft>
                        <a:buClrTx/>
                        <a:buSzTx/>
                        <a:buFont typeface="Wingdings" panose="05000000000000000000" pitchFamily="2" charset="2"/>
                        <a:buChar char="§"/>
                        <a:tabLst/>
                        <a:defRPr/>
                      </a:pPr>
                      <a:r>
                        <a:rPr kumimoji="0" lang="en-US" sz="14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Recommendations: </a:t>
                      </a:r>
                    </a:p>
                    <a:p>
                      <a:pPr marL="800100" marR="0" lvl="1" indent="-342900" algn="l" defTabSz="914377" rtl="0" eaLnBrk="1" fontAlgn="auto" latinLnBrk="0" hangingPunct="1">
                        <a:lnSpc>
                          <a:spcPct val="100000"/>
                        </a:lnSpc>
                        <a:spcBef>
                          <a:spcPts val="400"/>
                        </a:spcBef>
                        <a:spcAft>
                          <a:spcPts val="100"/>
                        </a:spcAft>
                        <a:buClrTx/>
                        <a:buSzTx/>
                        <a:buFont typeface="Courier New" panose="02070309020205020404" pitchFamily="49" charset="0"/>
                        <a:buChar char="o"/>
                        <a:tabLst/>
                        <a:defRPr/>
                      </a:pPr>
                      <a:r>
                        <a:rPr kumimoji="0" lang="en-US" sz="14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Tender Process Approach</a:t>
                      </a:r>
                    </a:p>
                    <a:p>
                      <a:pPr marL="800100" marR="0" lvl="1" indent="-342900" algn="l" defTabSz="914377" rtl="0" eaLnBrk="1" fontAlgn="auto" latinLnBrk="0" hangingPunct="1">
                        <a:lnSpc>
                          <a:spcPct val="100000"/>
                        </a:lnSpc>
                        <a:spcBef>
                          <a:spcPts val="400"/>
                        </a:spcBef>
                        <a:spcAft>
                          <a:spcPts val="100"/>
                        </a:spcAft>
                        <a:buClrTx/>
                        <a:buSzTx/>
                        <a:buFont typeface="Courier New" panose="02070309020205020404" pitchFamily="49" charset="0"/>
                        <a:buChar char="o"/>
                        <a:tabLst/>
                        <a:defRPr/>
                      </a:pPr>
                      <a:r>
                        <a:rPr kumimoji="0" lang="en-IN" sz="14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Initiating Tender Process</a:t>
                      </a:r>
                    </a:p>
                  </a:txBody>
                  <a:tcPr marL="92354" marR="92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800100" marR="0" lvl="1" indent="-342900" algn="l" defTabSz="914377" rtl="0" eaLnBrk="1" fontAlgn="auto" latinLnBrk="0" hangingPunct="1">
                        <a:lnSpc>
                          <a:spcPct val="100000"/>
                        </a:lnSpc>
                        <a:spcBef>
                          <a:spcPts val="400"/>
                        </a:spcBef>
                        <a:spcAft>
                          <a:spcPts val="100"/>
                        </a:spcAft>
                        <a:buClrTx/>
                        <a:buSzTx/>
                        <a:buFont typeface="Courier New" panose="02070309020205020404" pitchFamily="49" charset="0"/>
                        <a:buChar char="o"/>
                        <a:tabLst/>
                        <a:defRPr/>
                      </a:pPr>
                      <a:endParaRPr kumimoji="0" lang="en-IN" sz="14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endParaRPr>
                    </a:p>
                  </a:txBody>
                  <a:tcPr marL="92354" marR="92354">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0085506"/>
                  </a:ext>
                </a:extLst>
              </a:tr>
            </a:tbl>
          </a:graphicData>
        </a:graphic>
      </p:graphicFrame>
      <p:sp>
        <p:nvSpPr>
          <p:cNvPr id="17" name="Rectangle 16">
            <a:extLst>
              <a:ext uri="{FF2B5EF4-FFF2-40B4-BE49-F238E27FC236}">
                <a16:creationId xmlns:a16="http://schemas.microsoft.com/office/drawing/2014/main" id="{717030A5-5425-B4BE-4796-F4DFFBE9819D}"/>
              </a:ext>
            </a:extLst>
          </p:cNvPr>
          <p:cNvSpPr/>
          <p:nvPr/>
        </p:nvSpPr>
        <p:spPr>
          <a:xfrm>
            <a:off x="4441903" y="5980875"/>
            <a:ext cx="3308193" cy="358816"/>
          </a:xfrm>
          <a:prstGeom prst="rect">
            <a:avLst/>
          </a:prstGeom>
          <a:solidFill>
            <a:schemeClr val="accent3"/>
          </a:solidFill>
          <a:ln>
            <a:solidFill>
              <a:schemeClr val="bg1">
                <a:lumMod val="85000"/>
              </a:schemeClr>
            </a:solidFill>
          </a:ln>
        </p:spPr>
        <p:txBody>
          <a:bodyPr wrap="square" anchor="ctr">
            <a:noAutofit/>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Calibri" panose="020F0502020204030204"/>
                <a:ea typeface="Calibri" panose="020F0502020204030204" pitchFamily="34" charset="0"/>
                <a:cs typeface="Calibri" panose="020F0502020204030204" pitchFamily="34" charset="0"/>
                <a:hlinkClick r:id="rId2" action="ppaction://hlinksldjump">
                  <a:extLst>
                    <a:ext uri="{A12FA001-AC4F-418D-AE19-62706E023703}">
                      <ahyp:hlinkClr xmlns:ahyp="http://schemas.microsoft.com/office/drawing/2018/hyperlinkcolor" val="tx"/>
                    </a:ext>
                  </a:extLst>
                </a:hlinkClick>
              </a:rPr>
              <a:t>Click here for Research Methodology</a:t>
            </a:r>
            <a:endParaRPr kumimoji="0" lang="en-US" sz="1400" b="1" i="0" u="none" strike="noStrike" kern="0" cap="none" spc="0" normalizeH="0" baseline="0" noProof="0" dirty="0">
              <a:ln>
                <a:noFill/>
              </a:ln>
              <a:solidFill>
                <a:schemeClr val="bg1"/>
              </a:solidFill>
              <a:effectLst/>
              <a:uLnTx/>
              <a:uFillTx/>
              <a:latin typeface="Calibri" panose="020F0502020204030204"/>
              <a:ea typeface="Calibri" panose="020F0502020204030204" pitchFamily="34" charset="0"/>
              <a:cs typeface="Calibri" panose="020F0502020204030204" pitchFamily="34" charset="0"/>
            </a:endParaRPr>
          </a:p>
        </p:txBody>
      </p:sp>
      <p:graphicFrame>
        <p:nvGraphicFramePr>
          <p:cNvPr id="2" name="Object 1">
            <a:extLst>
              <a:ext uri="{FF2B5EF4-FFF2-40B4-BE49-F238E27FC236}">
                <a16:creationId xmlns:a16="http://schemas.microsoft.com/office/drawing/2014/main" id="{0847CB55-E1EA-4BFB-19DE-2D5681C83FEB}"/>
              </a:ext>
            </a:extLst>
          </p:cNvPr>
          <p:cNvGraphicFramePr>
            <a:graphicFrameLocks noChangeAspect="1"/>
          </p:cNvGraphicFramePr>
          <p:nvPr>
            <p:extLst>
              <p:ext uri="{D42A27DB-BD31-4B8C-83A1-F6EECF244321}">
                <p14:modId xmlns:p14="http://schemas.microsoft.com/office/powerpoint/2010/main" val="2318181540"/>
              </p:ext>
            </p:extLst>
          </p:nvPr>
        </p:nvGraphicFramePr>
        <p:xfrm>
          <a:off x="10613977" y="1241261"/>
          <a:ext cx="686370" cy="1389900"/>
        </p:xfrm>
        <a:graphic>
          <a:graphicData uri="http://schemas.openxmlformats.org/presentationml/2006/ole">
            <mc:AlternateContent xmlns:mc="http://schemas.openxmlformats.org/markup-compatibility/2006">
              <mc:Choice xmlns:v="urn:schemas-microsoft-com:vml" Requires="v">
                <p:oleObj name="Document" showAsIcon="1" r:id="rId3" imgW="381131" imgH="771595" progId="Word.Document.12">
                  <p:embed/>
                </p:oleObj>
              </mc:Choice>
              <mc:Fallback>
                <p:oleObj name="Document" showAsIcon="1" r:id="rId3" imgW="381131" imgH="771595" progId="Word.Document.12">
                  <p:embed/>
                  <p:pic>
                    <p:nvPicPr>
                      <p:cNvPr id="2" name="Object 1">
                        <a:extLst>
                          <a:ext uri="{FF2B5EF4-FFF2-40B4-BE49-F238E27FC236}">
                            <a16:creationId xmlns:a16="http://schemas.microsoft.com/office/drawing/2014/main" id="{0847CB55-E1EA-4BFB-19DE-2D5681C83FEB}"/>
                          </a:ext>
                        </a:extLst>
                      </p:cNvPr>
                      <p:cNvPicPr/>
                      <p:nvPr/>
                    </p:nvPicPr>
                    <p:blipFill>
                      <a:blip r:embed="rId4"/>
                      <a:stretch>
                        <a:fillRect/>
                      </a:stretch>
                    </p:blipFill>
                    <p:spPr>
                      <a:xfrm>
                        <a:off x="10613977" y="1241261"/>
                        <a:ext cx="686370" cy="1389900"/>
                      </a:xfrm>
                      <a:prstGeom prst="rect">
                        <a:avLst/>
                      </a:prstGeom>
                    </p:spPr>
                  </p:pic>
                </p:oleObj>
              </mc:Fallback>
            </mc:AlternateContent>
          </a:graphicData>
        </a:graphic>
      </p:graphicFrame>
    </p:spTree>
    <p:extLst>
      <p:ext uri="{BB962C8B-B14F-4D97-AF65-F5344CB8AC3E}">
        <p14:creationId xmlns:p14="http://schemas.microsoft.com/office/powerpoint/2010/main" val="1348193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DBF15-E935-3642-AFB0-CB3ED2FAAC5F}"/>
              </a:ext>
            </a:extLst>
          </p:cNvPr>
          <p:cNvSpPr>
            <a:spLocks noGrp="1"/>
          </p:cNvSpPr>
          <p:nvPr>
            <p:ph type="body" sz="quarter" idx="10"/>
          </p:nvPr>
        </p:nvSpPr>
        <p:spPr/>
        <p:txBody>
          <a:bodyPr/>
          <a:lstStyle/>
          <a:p>
            <a:r>
              <a:rPr lang="en-US" dirty="0"/>
              <a:t>02</a:t>
            </a:r>
            <a:endParaRPr lang="en-IN" dirty="0"/>
          </a:p>
        </p:txBody>
      </p:sp>
      <p:sp>
        <p:nvSpPr>
          <p:cNvPr id="3" name="Text Placeholder 2">
            <a:extLst>
              <a:ext uri="{FF2B5EF4-FFF2-40B4-BE49-F238E27FC236}">
                <a16:creationId xmlns:a16="http://schemas.microsoft.com/office/drawing/2014/main" id="{79C08DDB-90ED-0D9B-0EF4-EDA3F74B5801}"/>
              </a:ext>
            </a:extLst>
          </p:cNvPr>
          <p:cNvSpPr>
            <a:spLocks noGrp="1"/>
          </p:cNvSpPr>
          <p:nvPr>
            <p:ph type="body" sz="quarter" idx="13"/>
          </p:nvPr>
        </p:nvSpPr>
        <p:spPr/>
        <p:txBody>
          <a:bodyPr/>
          <a:lstStyle/>
          <a:p>
            <a:r>
              <a:rPr lang="en-US" dirty="0"/>
              <a:t>Category Overview</a:t>
            </a:r>
            <a:endParaRPr lang="en-IN" dirty="0"/>
          </a:p>
        </p:txBody>
      </p:sp>
      <p:sp>
        <p:nvSpPr>
          <p:cNvPr id="4" name="Text Placeholder 3">
            <a:extLst>
              <a:ext uri="{FF2B5EF4-FFF2-40B4-BE49-F238E27FC236}">
                <a16:creationId xmlns:a16="http://schemas.microsoft.com/office/drawing/2014/main" id="{5DA44028-650A-9E7A-86A3-B619D812434E}"/>
              </a:ext>
            </a:extLst>
          </p:cNvPr>
          <p:cNvSpPr>
            <a:spLocks noGrp="1"/>
          </p:cNvSpPr>
          <p:nvPr>
            <p:ph type="body" sz="quarter" idx="14"/>
          </p:nvPr>
        </p:nvSpPr>
        <p:spPr/>
        <p:txBody>
          <a:bodyPr>
            <a:normAutofit fontScale="92500" lnSpcReduction="20000"/>
          </a:bodyPr>
          <a:lstStyle/>
          <a:p>
            <a:pPr>
              <a:spcBef>
                <a:spcPts val="200"/>
              </a:spcBef>
            </a:pPr>
            <a:r>
              <a:rPr lang="en-US" dirty="0"/>
              <a:t>Sections covered:</a:t>
            </a:r>
          </a:p>
          <a:p>
            <a:pPr marL="171450" indent="-171450">
              <a:spcBef>
                <a:spcPts val="200"/>
              </a:spcBef>
              <a:buFont typeface="Arial" panose="020B0604020202020204" pitchFamily="34" charset="0"/>
              <a:buChar char="•"/>
            </a:pPr>
            <a:r>
              <a:rPr lang="en-US" dirty="0"/>
              <a:t>Initiating Tender Process</a:t>
            </a:r>
          </a:p>
          <a:p>
            <a:pPr marL="171450" indent="-171450">
              <a:spcBef>
                <a:spcPts val="200"/>
              </a:spcBef>
              <a:buFont typeface="Arial" panose="020B0604020202020204" pitchFamily="34" charset="0"/>
              <a:buChar char="•"/>
            </a:pPr>
            <a:r>
              <a:rPr lang="en-US" dirty="0"/>
              <a:t>Tender Process Approach</a:t>
            </a:r>
          </a:p>
          <a:p>
            <a:pPr marL="171450" indent="-171450">
              <a:spcBef>
                <a:spcPts val="200"/>
              </a:spcBef>
              <a:buFont typeface="Arial" panose="020B0604020202020204" pitchFamily="34" charset="0"/>
              <a:buChar char="•"/>
            </a:pPr>
            <a:r>
              <a:rPr lang="en-US" dirty="0"/>
              <a:t>Influential Factors: Auditor Engagement Decisions</a:t>
            </a:r>
          </a:p>
          <a:p>
            <a:pPr marL="171450" indent="-171450">
              <a:spcBef>
                <a:spcPts val="200"/>
              </a:spcBef>
              <a:buFont typeface="Arial" panose="020B0604020202020204" pitchFamily="34" charset="0"/>
              <a:buChar char="•"/>
            </a:pPr>
            <a:r>
              <a:rPr lang="en-US" dirty="0"/>
              <a:t>Selection process: Bidding vs Direct Selection</a:t>
            </a:r>
          </a:p>
        </p:txBody>
      </p:sp>
      <p:sp>
        <p:nvSpPr>
          <p:cNvPr id="6" name="TextBox 5">
            <a:extLst>
              <a:ext uri="{FF2B5EF4-FFF2-40B4-BE49-F238E27FC236}">
                <a16:creationId xmlns:a16="http://schemas.microsoft.com/office/drawing/2014/main" id="{D1FF3B92-CE2B-4F8B-A0B9-F50348FDA6EF}"/>
              </a:ext>
            </a:extLst>
          </p:cNvPr>
          <p:cNvSpPr txBox="1"/>
          <p:nvPr/>
        </p:nvSpPr>
        <p:spPr>
          <a:xfrm>
            <a:off x="291630" y="5919231"/>
            <a:ext cx="3125338" cy="204311"/>
          </a:xfrm>
          <a:prstGeom prst="roundRect">
            <a:avLst/>
          </a:prstGeom>
          <a:solidFill>
            <a:schemeClr val="accent3"/>
          </a:solidFill>
          <a:ln>
            <a:solidFill>
              <a:schemeClr val="tx1"/>
            </a:solidFill>
          </a:ln>
        </p:spPr>
        <p:txBody>
          <a:bodyPr wrap="square" lIns="0" tIns="0" rIns="0" bIns="0" rtlCol="0" anchor="ctr">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Calibri" panose="020F0502020204030204"/>
                <a:ea typeface="Lato Light" charset="0"/>
                <a:cs typeface="Lato Light" charset="0"/>
                <a:hlinkClick r:id="rId3" action="ppaction://hlinksldjump">
                  <a:extLst>
                    <a:ext uri="{A12FA001-AC4F-418D-AE19-62706E023703}">
                      <ahyp:hlinkClr xmlns:ahyp="http://schemas.microsoft.com/office/drawing/2018/hyperlinkcolor" val="tx"/>
                    </a:ext>
                  </a:extLst>
                </a:hlinkClick>
              </a:rPr>
              <a:t>Back to Table of Contents</a:t>
            </a:r>
            <a:endParaRPr kumimoji="0" lang="en-IN" sz="1200" b="1" i="0" u="none" strike="noStrike" kern="1200" cap="none" spc="0" normalizeH="0" baseline="0" noProof="0" dirty="0">
              <a:ln>
                <a:noFill/>
              </a:ln>
              <a:solidFill>
                <a:schemeClr val="bg1"/>
              </a:solidFill>
              <a:effectLst/>
              <a:uLnTx/>
              <a:uFillTx/>
              <a:latin typeface="Calibri" panose="020F0502020204030204"/>
              <a:ea typeface="Lato Light" charset="0"/>
              <a:cs typeface="Lato Light" charset="0"/>
            </a:endParaRPr>
          </a:p>
        </p:txBody>
      </p:sp>
    </p:spTree>
    <p:extLst>
      <p:ext uri="{BB962C8B-B14F-4D97-AF65-F5344CB8AC3E}">
        <p14:creationId xmlns:p14="http://schemas.microsoft.com/office/powerpoint/2010/main" val="1797340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2">
            <a:extLst>
              <a:ext uri="{FF2B5EF4-FFF2-40B4-BE49-F238E27FC236}">
                <a16:creationId xmlns:a16="http://schemas.microsoft.com/office/drawing/2014/main" id="{4BC35282-0E75-6566-C612-368D1A0E0316}"/>
              </a:ext>
            </a:extLst>
          </p:cNvPr>
          <p:cNvGraphicFramePr>
            <a:graphicFrameLocks noGrp="1"/>
          </p:cNvGraphicFramePr>
          <p:nvPr>
            <p:extLst>
              <p:ext uri="{D42A27DB-BD31-4B8C-83A1-F6EECF244321}">
                <p14:modId xmlns:p14="http://schemas.microsoft.com/office/powerpoint/2010/main" val="2383053284"/>
              </p:ext>
            </p:extLst>
          </p:nvPr>
        </p:nvGraphicFramePr>
        <p:xfrm>
          <a:off x="5840941" y="1561037"/>
          <a:ext cx="6064454" cy="4541520"/>
        </p:xfrm>
        <a:graphic>
          <a:graphicData uri="http://schemas.openxmlformats.org/drawingml/2006/table">
            <a:tbl>
              <a:tblPr firstRow="1" bandRow="1">
                <a:tableStyleId>{5C22544A-7EE6-4342-B048-85BDC9FD1C3A}</a:tableStyleId>
              </a:tblPr>
              <a:tblGrid>
                <a:gridCol w="6064454">
                  <a:extLst>
                    <a:ext uri="{9D8B030D-6E8A-4147-A177-3AD203B41FA5}">
                      <a16:colId xmlns:a16="http://schemas.microsoft.com/office/drawing/2014/main" val="3390375052"/>
                    </a:ext>
                  </a:extLst>
                </a:gridCol>
              </a:tblGrid>
              <a:tr h="3733472">
                <a:tc>
                  <a:txBody>
                    <a:bodyPr/>
                    <a:lstStyle/>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600" b="1" i="0" u="none" strike="noStrike" kern="0" cap="none" spc="0" normalizeH="0" baseline="0" noProof="1">
                          <a:ln>
                            <a:noFill/>
                          </a:ln>
                          <a:solidFill>
                            <a:schemeClr val="tx1"/>
                          </a:solidFill>
                          <a:effectLst/>
                          <a:uLnTx/>
                          <a:uFillTx/>
                          <a:latin typeface="+mn-lt"/>
                          <a:ea typeface="+mn-ea"/>
                          <a:cs typeface="+mn-cs"/>
                        </a:rPr>
                        <a:t>Establishing clear objectives</a:t>
                      </a:r>
                      <a:r>
                        <a:rPr kumimoji="0" lang="en-US" sz="1600" b="0" i="0" u="none" strike="noStrike" kern="0" cap="none" spc="0" normalizeH="0" baseline="0" noProof="1">
                          <a:ln>
                            <a:noFill/>
                          </a:ln>
                          <a:solidFill>
                            <a:schemeClr val="tx1"/>
                          </a:solidFill>
                          <a:effectLst/>
                          <a:uLnTx/>
                          <a:uFillTx/>
                          <a:latin typeface="+mn-lt"/>
                          <a:ea typeface="+mn-ea"/>
                          <a:cs typeface="+mn-cs"/>
                        </a:rPr>
                        <a:t> in collaboration with key stakeholders well in advance mitigates potential disruptions throughout the process, including the decision-making phase</a:t>
                      </a:r>
                    </a:p>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600" b="1" i="0" u="none" strike="noStrike" kern="0" cap="none" spc="0" normalizeH="0" baseline="0" noProof="1">
                          <a:ln>
                            <a:noFill/>
                          </a:ln>
                          <a:solidFill>
                            <a:schemeClr val="tx1"/>
                          </a:solidFill>
                          <a:effectLst/>
                          <a:uLnTx/>
                          <a:uFillTx/>
                          <a:latin typeface="+mn-lt"/>
                          <a:ea typeface="+mn-ea"/>
                          <a:cs typeface="+mn-cs"/>
                        </a:rPr>
                        <a:t>Opting to invite a limited number of firms</a:t>
                      </a:r>
                      <a:r>
                        <a:rPr kumimoji="0" lang="en-US" sz="1600" b="0" i="0" u="none" strike="noStrike" kern="0" cap="none" spc="0" normalizeH="0" baseline="0" noProof="1">
                          <a:ln>
                            <a:noFill/>
                          </a:ln>
                          <a:solidFill>
                            <a:schemeClr val="tx1"/>
                          </a:solidFill>
                          <a:effectLst/>
                          <a:uLnTx/>
                          <a:uFillTx/>
                          <a:latin typeface="+mn-lt"/>
                          <a:ea typeface="+mn-ea"/>
                          <a:cs typeface="+mn-cs"/>
                        </a:rPr>
                        <a:t> (preferably fewer than 5) can often be sufficient to ensure ample competition, saving valuable time and effort for both the organization and the parties involved in the tendering process</a:t>
                      </a:r>
                    </a:p>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600" b="0" i="0" u="none" strike="noStrike" kern="0" cap="none" spc="0" normalizeH="0" baseline="0" noProof="1">
                          <a:ln>
                            <a:noFill/>
                          </a:ln>
                          <a:solidFill>
                            <a:schemeClr val="tx1"/>
                          </a:solidFill>
                          <a:effectLst/>
                          <a:uLnTx/>
                          <a:uFillTx/>
                          <a:latin typeface="+mn-lt"/>
                          <a:ea typeface="+mn-ea"/>
                          <a:cs typeface="+mn-cs"/>
                        </a:rPr>
                        <a:t>When </a:t>
                      </a:r>
                      <a:r>
                        <a:rPr kumimoji="0" lang="en-US" sz="1600" b="1" i="0" u="none" strike="noStrike" kern="0" cap="none" spc="0" normalizeH="0" baseline="0" noProof="1">
                          <a:ln>
                            <a:noFill/>
                          </a:ln>
                          <a:solidFill>
                            <a:schemeClr val="tx1"/>
                          </a:solidFill>
                          <a:effectLst/>
                          <a:uLnTx/>
                          <a:uFillTx/>
                          <a:latin typeface="+mn-lt"/>
                          <a:ea typeface="+mn-ea"/>
                          <a:cs typeface="+mn-cs"/>
                        </a:rPr>
                        <a:t>determining the proposed audit fee</a:t>
                      </a:r>
                      <a:r>
                        <a:rPr kumimoji="0" lang="en-US" sz="1600" b="0" i="0" u="none" strike="noStrike" kern="0" cap="none" spc="0" normalizeH="0" baseline="0" noProof="1">
                          <a:ln>
                            <a:noFill/>
                          </a:ln>
                          <a:solidFill>
                            <a:schemeClr val="tx1"/>
                          </a:solidFill>
                          <a:effectLst/>
                          <a:uLnTx/>
                          <a:uFillTx/>
                          <a:latin typeface="+mn-lt"/>
                          <a:ea typeface="+mn-ea"/>
                          <a:cs typeface="+mn-cs"/>
                        </a:rPr>
                        <a:t>, it is crucial to strike a balance. The fee should be set at a level that provides a meaningful challenge to the audit process, fostering increased efficiency and effectiveness</a:t>
                      </a:r>
                    </a:p>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600" b="0" i="0" u="none" strike="noStrike" kern="0" cap="none" spc="0" normalizeH="0" baseline="0" noProof="1">
                          <a:ln>
                            <a:noFill/>
                          </a:ln>
                          <a:solidFill>
                            <a:schemeClr val="tx1"/>
                          </a:solidFill>
                          <a:effectLst/>
                          <a:uLnTx/>
                          <a:uFillTx/>
                          <a:latin typeface="+mn-lt"/>
                          <a:ea typeface="+mn-ea"/>
                          <a:cs typeface="+mn-cs"/>
                        </a:rPr>
                        <a:t>Simultaneously, it must be sufficient to </a:t>
                      </a:r>
                      <a:r>
                        <a:rPr kumimoji="0" lang="en-US" sz="1600" b="1" i="0" u="none" strike="noStrike" kern="0" cap="none" spc="0" normalizeH="0" baseline="0" noProof="1">
                          <a:ln>
                            <a:noFill/>
                          </a:ln>
                          <a:solidFill>
                            <a:schemeClr val="tx1"/>
                          </a:solidFill>
                          <a:effectLst/>
                          <a:uLnTx/>
                          <a:uFillTx/>
                          <a:latin typeface="+mn-lt"/>
                          <a:ea typeface="+mn-ea"/>
                          <a:cs typeface="+mn-cs"/>
                        </a:rPr>
                        <a:t>allow auditors to conduct a comprehensive audit </a:t>
                      </a:r>
                      <a:r>
                        <a:rPr kumimoji="0" lang="en-US" sz="1600" b="0" i="0" u="none" strike="noStrike" kern="0" cap="none" spc="0" normalizeH="0" baseline="0" noProof="1">
                          <a:ln>
                            <a:noFill/>
                          </a:ln>
                          <a:solidFill>
                            <a:schemeClr val="tx1"/>
                          </a:solidFill>
                          <a:effectLst/>
                          <a:uLnTx/>
                          <a:uFillTx/>
                          <a:latin typeface="+mn-lt"/>
                          <a:ea typeface="+mn-ea"/>
                          <a:cs typeface="+mn-cs"/>
                        </a:rPr>
                        <a:t>in full compliance with established auditing standards</a:t>
                      </a:r>
                    </a:p>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600" b="0" i="0" u="none" strike="noStrike" kern="0" cap="none" spc="0" normalizeH="0" baseline="0" noProof="1">
                          <a:ln>
                            <a:noFill/>
                          </a:ln>
                          <a:solidFill>
                            <a:schemeClr val="tx1"/>
                          </a:solidFill>
                          <a:effectLst/>
                          <a:uLnTx/>
                          <a:uFillTx/>
                          <a:latin typeface="+mn-lt"/>
                          <a:ea typeface="+mn-ea"/>
                          <a:cs typeface="+mn-cs"/>
                        </a:rPr>
                        <a:t>The </a:t>
                      </a:r>
                      <a:r>
                        <a:rPr kumimoji="0" lang="en-US" sz="1600" b="1" i="0" u="none" strike="noStrike" kern="0" cap="none" spc="0" normalizeH="0" baseline="0" noProof="1">
                          <a:ln>
                            <a:noFill/>
                          </a:ln>
                          <a:solidFill>
                            <a:schemeClr val="tx1"/>
                          </a:solidFill>
                          <a:effectLst/>
                          <a:uLnTx/>
                          <a:uFillTx/>
                          <a:latin typeface="+mn-lt"/>
                          <a:ea typeface="+mn-ea"/>
                          <a:cs typeface="+mn-cs"/>
                        </a:rPr>
                        <a:t>meticulous selection of appropriate criteria</a:t>
                      </a:r>
                      <a:r>
                        <a:rPr kumimoji="0" lang="en-US" sz="1600" b="0" i="0" u="none" strike="noStrike" kern="0" cap="none" spc="0" normalizeH="0" baseline="0" noProof="1">
                          <a:ln>
                            <a:noFill/>
                          </a:ln>
                          <a:solidFill>
                            <a:schemeClr val="tx1"/>
                          </a:solidFill>
                          <a:effectLst/>
                          <a:uLnTx/>
                          <a:uFillTx/>
                          <a:latin typeface="+mn-lt"/>
                          <a:ea typeface="+mn-ea"/>
                          <a:cs typeface="+mn-cs"/>
                        </a:rPr>
                        <a:t>, in consultation with all relevant stakeholders prior to commencing the process, and articulating them effectively, is therefore of paramount importance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55892951"/>
                  </a:ext>
                </a:extLst>
              </a:tr>
            </a:tbl>
          </a:graphicData>
        </a:graphic>
      </p:graphicFrame>
      <p:sp>
        <p:nvSpPr>
          <p:cNvPr id="4" name="Title 3">
            <a:extLst>
              <a:ext uri="{FF2B5EF4-FFF2-40B4-BE49-F238E27FC236}">
                <a16:creationId xmlns:a16="http://schemas.microsoft.com/office/drawing/2014/main" id="{CDBFE1DE-48D6-F187-B3A6-D26A495510A6}"/>
              </a:ext>
            </a:extLst>
          </p:cNvPr>
          <p:cNvSpPr>
            <a:spLocks noGrp="1"/>
          </p:cNvSpPr>
          <p:nvPr>
            <p:ph type="title"/>
          </p:nvPr>
        </p:nvSpPr>
        <p:spPr/>
        <p:txBody>
          <a:bodyPr/>
          <a:lstStyle/>
          <a:p>
            <a:r>
              <a:rPr lang="en-US" dirty="0"/>
              <a:t>Initiating Tender Process</a:t>
            </a:r>
          </a:p>
        </p:txBody>
      </p:sp>
      <p:sp>
        <p:nvSpPr>
          <p:cNvPr id="5" name="Rectangle 4">
            <a:extLst>
              <a:ext uri="{FF2B5EF4-FFF2-40B4-BE49-F238E27FC236}">
                <a16:creationId xmlns:a16="http://schemas.microsoft.com/office/drawing/2014/main" id="{0BF49C9F-1397-893B-F20B-5465C4C3811B}"/>
              </a:ext>
            </a:extLst>
          </p:cNvPr>
          <p:cNvSpPr/>
          <p:nvPr/>
        </p:nvSpPr>
        <p:spPr>
          <a:xfrm>
            <a:off x="7923485" y="868556"/>
            <a:ext cx="2336515" cy="461665"/>
          </a:xfrm>
          <a:prstGeom prst="rect">
            <a:avLst/>
          </a:prstGeom>
        </p:spPr>
        <p:txBody>
          <a:bodyPr wrap="square" l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chemeClr val="accent4">
                    <a:lumMod val="75000"/>
                  </a:schemeClr>
                </a:solidFill>
                <a:effectLst/>
                <a:uLnTx/>
                <a:uFillTx/>
                <a:latin typeface="Calibri" panose="020F0502020204030204"/>
                <a:ea typeface="+mn-ea"/>
                <a:cs typeface="+mn-cs"/>
              </a:rPr>
              <a:t>Description</a:t>
            </a:r>
            <a:endParaRPr kumimoji="0" lang="en-IN" b="0" i="0" u="none" strike="noStrike" kern="1200" cap="none" spc="0" normalizeH="0" baseline="0" noProof="0" dirty="0">
              <a:ln>
                <a:noFill/>
              </a:ln>
              <a:solidFill>
                <a:schemeClr val="accent4">
                  <a:lumMod val="75000"/>
                </a:scheme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90D4261E-07BC-FA57-6B81-399DFB547216}"/>
              </a:ext>
            </a:extLst>
          </p:cNvPr>
          <p:cNvCxnSpPr>
            <a:cxnSpLocks/>
          </p:cNvCxnSpPr>
          <p:nvPr/>
        </p:nvCxnSpPr>
        <p:spPr>
          <a:xfrm>
            <a:off x="5626699" y="653890"/>
            <a:ext cx="0" cy="5702948"/>
          </a:xfrm>
          <a:prstGeom prst="line">
            <a:avLst/>
          </a:prstGeom>
          <a:ln>
            <a:solidFill>
              <a:schemeClr val="accent2"/>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311DC04-0A4D-A6FC-C352-A43D7788A0EC}"/>
              </a:ext>
            </a:extLst>
          </p:cNvPr>
          <p:cNvSpPr/>
          <p:nvPr/>
        </p:nvSpPr>
        <p:spPr>
          <a:xfrm>
            <a:off x="45094" y="868557"/>
            <a:ext cx="582659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accent4">
                    <a:lumMod val="75000"/>
                  </a:schemeClr>
                </a:solidFill>
                <a:effectLst/>
                <a:uLnTx/>
                <a:uFillTx/>
                <a:latin typeface="Calibri" panose="020F0502020204030204"/>
                <a:ea typeface="等线" panose="02010600030101010101" pitchFamily="2" charset="-122"/>
                <a:cs typeface="+mn-cs"/>
              </a:rPr>
              <a:t>Steps to the </a:t>
            </a:r>
            <a:r>
              <a:rPr lang="en-US" altLang="zh-CN" sz="2400" b="1" dirty="0">
                <a:solidFill>
                  <a:schemeClr val="accent4">
                    <a:lumMod val="75000"/>
                  </a:schemeClr>
                </a:solidFill>
                <a:latin typeface="Calibri" panose="020F0502020204030204"/>
                <a:ea typeface="等线" panose="02010600030101010101" pitchFamily="2" charset="-122"/>
              </a:rPr>
              <a:t>initiate tender process</a:t>
            </a:r>
          </a:p>
        </p:txBody>
      </p:sp>
      <p:graphicFrame>
        <p:nvGraphicFramePr>
          <p:cNvPr id="11" name="Diagram 10">
            <a:extLst>
              <a:ext uri="{FF2B5EF4-FFF2-40B4-BE49-F238E27FC236}">
                <a16:creationId xmlns:a16="http://schemas.microsoft.com/office/drawing/2014/main" id="{3AC295B5-D03F-B700-2CB5-810DC294BB1A}"/>
              </a:ext>
            </a:extLst>
          </p:cNvPr>
          <p:cNvGraphicFramePr/>
          <p:nvPr>
            <p:extLst>
              <p:ext uri="{D42A27DB-BD31-4B8C-83A1-F6EECF244321}">
                <p14:modId xmlns:p14="http://schemas.microsoft.com/office/powerpoint/2010/main" val="4157255252"/>
              </p:ext>
            </p:extLst>
          </p:nvPr>
        </p:nvGraphicFramePr>
        <p:xfrm>
          <a:off x="286605" y="1544890"/>
          <a:ext cx="4962513" cy="43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453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143433-970F-C793-39BA-DBDF9CE29AB6}"/>
              </a:ext>
            </a:extLst>
          </p:cNvPr>
          <p:cNvSpPr>
            <a:spLocks noGrp="1"/>
          </p:cNvSpPr>
          <p:nvPr>
            <p:ph type="title"/>
          </p:nvPr>
        </p:nvSpPr>
        <p:spPr/>
        <p:txBody>
          <a:bodyPr/>
          <a:lstStyle/>
          <a:p>
            <a:r>
              <a:rPr lang="en-US" dirty="0"/>
              <a:t>Tender Process Approach (1/2)</a:t>
            </a:r>
            <a:endParaRPr lang="en-IN" dirty="0"/>
          </a:p>
        </p:txBody>
      </p:sp>
      <p:graphicFrame>
        <p:nvGraphicFramePr>
          <p:cNvPr id="17" name="Table 16">
            <a:extLst>
              <a:ext uri="{FF2B5EF4-FFF2-40B4-BE49-F238E27FC236}">
                <a16:creationId xmlns:a16="http://schemas.microsoft.com/office/drawing/2014/main" id="{2C30C021-F52F-6AAD-7FB7-B063E1243853}"/>
              </a:ext>
            </a:extLst>
          </p:cNvPr>
          <p:cNvGraphicFramePr>
            <a:graphicFrameLocks noGrp="1"/>
          </p:cNvGraphicFramePr>
          <p:nvPr>
            <p:extLst>
              <p:ext uri="{D42A27DB-BD31-4B8C-83A1-F6EECF244321}">
                <p14:modId xmlns:p14="http://schemas.microsoft.com/office/powerpoint/2010/main" val="1477661939"/>
              </p:ext>
            </p:extLst>
          </p:nvPr>
        </p:nvGraphicFramePr>
        <p:xfrm>
          <a:off x="334963" y="630081"/>
          <a:ext cx="11522075" cy="5775720"/>
        </p:xfrm>
        <a:graphic>
          <a:graphicData uri="http://schemas.openxmlformats.org/drawingml/2006/table">
            <a:tbl>
              <a:tblPr firstRow="1" bandRow="1">
                <a:tableStyleId>{5C22544A-7EE6-4342-B048-85BDC9FD1C3A}</a:tableStyleId>
              </a:tblPr>
              <a:tblGrid>
                <a:gridCol w="2304415">
                  <a:extLst>
                    <a:ext uri="{9D8B030D-6E8A-4147-A177-3AD203B41FA5}">
                      <a16:colId xmlns:a16="http://schemas.microsoft.com/office/drawing/2014/main" val="3178211895"/>
                    </a:ext>
                  </a:extLst>
                </a:gridCol>
                <a:gridCol w="2304415">
                  <a:extLst>
                    <a:ext uri="{9D8B030D-6E8A-4147-A177-3AD203B41FA5}">
                      <a16:colId xmlns:a16="http://schemas.microsoft.com/office/drawing/2014/main" val="2580776375"/>
                    </a:ext>
                  </a:extLst>
                </a:gridCol>
                <a:gridCol w="2304415">
                  <a:extLst>
                    <a:ext uri="{9D8B030D-6E8A-4147-A177-3AD203B41FA5}">
                      <a16:colId xmlns:a16="http://schemas.microsoft.com/office/drawing/2014/main" val="3581778568"/>
                    </a:ext>
                  </a:extLst>
                </a:gridCol>
                <a:gridCol w="2304415">
                  <a:extLst>
                    <a:ext uri="{9D8B030D-6E8A-4147-A177-3AD203B41FA5}">
                      <a16:colId xmlns:a16="http://schemas.microsoft.com/office/drawing/2014/main" val="3803069316"/>
                    </a:ext>
                  </a:extLst>
                </a:gridCol>
                <a:gridCol w="2304415">
                  <a:extLst>
                    <a:ext uri="{9D8B030D-6E8A-4147-A177-3AD203B41FA5}">
                      <a16:colId xmlns:a16="http://schemas.microsoft.com/office/drawing/2014/main" val="1690875907"/>
                    </a:ext>
                  </a:extLst>
                </a:gridCol>
              </a:tblGrid>
              <a:tr h="4998701">
                <a:tc>
                  <a:txBody>
                    <a:bodyPr/>
                    <a:lstStyle/>
                    <a:p>
                      <a:pPr marL="0" marR="0" lvl="0" indent="0" algn="ctr"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endParaRPr lang="en-US" sz="1400" b="1" u="sng" kern="1200" dirty="0">
                        <a:solidFill>
                          <a:schemeClr val="tx1"/>
                        </a:solidFill>
                        <a:latin typeface="+mn-lt"/>
                        <a:ea typeface="+mn-ea"/>
                        <a:cs typeface="+mn-cs"/>
                      </a:endParaRPr>
                    </a:p>
                    <a:p>
                      <a:pPr marL="0" marR="0" lvl="0" indent="0" algn="ctr"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en-US" sz="1400" b="1" u="sng" kern="1200" dirty="0">
                          <a:solidFill>
                            <a:schemeClr val="tx1"/>
                          </a:solidFill>
                          <a:latin typeface="+mn-lt"/>
                          <a:ea typeface="+mn-ea"/>
                          <a:cs typeface="+mn-cs"/>
                        </a:rPr>
                        <a:t>Establish and validate the procedural framework</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lang="en-US" sz="1200" b="0" i="0" kern="1200" dirty="0">
                          <a:solidFill>
                            <a:schemeClr val="tx1"/>
                          </a:solidFill>
                          <a:effectLst/>
                          <a:latin typeface="+mn-lt"/>
                          <a:ea typeface="+mn-ea"/>
                          <a:cs typeface="+mn-cs"/>
                        </a:rPr>
                        <a:t>Hold a workshop with the audit committee, Board of Directors, and executive management</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lang="en-US" sz="1200" b="0" i="0" kern="1200" dirty="0">
                          <a:solidFill>
                            <a:schemeClr val="tx1"/>
                          </a:solidFill>
                          <a:effectLst/>
                          <a:latin typeface="+mn-lt"/>
                          <a:ea typeface="+mn-ea"/>
                          <a:cs typeface="+mn-cs"/>
                        </a:rPr>
                        <a:t>Gather input from all relevant parties, including the current auditor</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lang="en-US" sz="1200" b="0" i="0" kern="1200" dirty="0">
                          <a:solidFill>
                            <a:schemeClr val="tx1"/>
                          </a:solidFill>
                          <a:effectLst/>
                          <a:latin typeface="+mn-lt"/>
                          <a:ea typeface="+mn-ea"/>
                          <a:cs typeface="+mn-cs"/>
                        </a:rPr>
                        <a:t>Include both tangible and intangible criteria in assessments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lang="en-US" sz="1200" b="0" i="0" kern="1200" dirty="0">
                          <a:solidFill>
                            <a:schemeClr val="tx1"/>
                          </a:solidFill>
                          <a:effectLst/>
                          <a:latin typeface="+mn-lt"/>
                          <a:ea typeface="+mn-ea"/>
                          <a:cs typeface="+mn-cs"/>
                        </a:rPr>
                        <a:t>Prioritize and allocate weights on the scorecard</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lang="en-US" sz="1200" b="0" i="0" kern="1200" dirty="0">
                          <a:solidFill>
                            <a:schemeClr val="tx1"/>
                          </a:solidFill>
                          <a:effectLst/>
                          <a:latin typeface="+mn-lt"/>
                          <a:ea typeface="+mn-ea"/>
                          <a:cs typeface="+mn-cs"/>
                        </a:rPr>
                        <a:t>Perform a preliminary evaluation before tendering</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lang="en-US" sz="1200" b="0" i="0" kern="1200" dirty="0">
                          <a:solidFill>
                            <a:schemeClr val="tx1"/>
                          </a:solidFill>
                          <a:effectLst/>
                          <a:latin typeface="+mn-lt"/>
                          <a:ea typeface="+mn-ea"/>
                          <a:cs typeface="+mn-cs"/>
                        </a:rPr>
                        <a:t>Keep the scorecard flexible for adjustments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lang="en-US" sz="1200" b="0" i="0" kern="1200" dirty="0">
                          <a:solidFill>
                            <a:schemeClr val="tx1"/>
                          </a:solidFill>
                          <a:effectLst/>
                          <a:latin typeface="+mn-lt"/>
                          <a:ea typeface="+mn-ea"/>
                          <a:cs typeface="+mn-cs"/>
                        </a:rPr>
                        <a:t>Share it transparently with all participants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lang="en-US" sz="1200" b="0" i="0" kern="1200" dirty="0">
                          <a:solidFill>
                            <a:schemeClr val="tx1"/>
                          </a:solidFill>
                          <a:effectLst/>
                          <a:latin typeface="+mn-lt"/>
                          <a:ea typeface="+mn-ea"/>
                          <a:cs typeface="+mn-cs"/>
                        </a:rPr>
                        <a:t>Assign dedicated project management resources</a:t>
                      </a:r>
                    </a:p>
                  </a:txBody>
                  <a:tcPr marT="324000" marB="72000">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endParaRPr lang="en-US" sz="1400" u="sng" dirty="0">
                        <a:solidFill>
                          <a:schemeClr val="tx1"/>
                        </a:solidFill>
                      </a:endParaRPr>
                    </a:p>
                    <a:p>
                      <a:pPr marL="0" marR="0" lvl="0" indent="0" algn="ctr"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en-US" sz="1400" u="sng" dirty="0">
                          <a:solidFill>
                            <a:schemeClr val="tx1"/>
                          </a:solidFill>
                        </a:rPr>
                        <a:t>Extend invitations to a selected list of firms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chemeClr val="tx1"/>
                          </a:solidFill>
                          <a:effectLst/>
                          <a:uLnTx/>
                          <a:uFillTx/>
                          <a:latin typeface="+mn-lt"/>
                          <a:ea typeface="+mn-ea"/>
                          <a:cs typeface="+mn-cs"/>
                        </a:rPr>
                        <a:t>Invite a diverse range of firms for the tender, including non-Big 4 entities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chemeClr val="tx1"/>
                          </a:solidFill>
                          <a:effectLst/>
                          <a:uLnTx/>
                          <a:uFillTx/>
                          <a:latin typeface="+mn-lt"/>
                          <a:ea typeface="+mn-ea"/>
                          <a:cs typeface="+mn-cs"/>
                        </a:rPr>
                        <a:t>Ensure participating firms are independent or can provide confirmation of their independence</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chemeClr val="tx1"/>
                          </a:solidFill>
                          <a:effectLst/>
                          <a:uLnTx/>
                          <a:uFillTx/>
                          <a:latin typeface="+mn-lt"/>
                          <a:ea typeface="+mn-ea"/>
                          <a:cs typeface="+mn-cs"/>
                        </a:rPr>
                        <a:t>Acknowledge and seek cooperation from the current auditor, if relevant</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chemeClr val="tx1"/>
                          </a:solidFill>
                          <a:effectLst/>
                          <a:uLnTx/>
                          <a:uFillTx/>
                          <a:latin typeface="+mn-lt"/>
                          <a:ea typeface="+mn-ea"/>
                          <a:cs typeface="+mn-cs"/>
                        </a:rPr>
                        <a:t>Recognize the benefits of a transition for all parties and maintain a positive relationship with the existing auditor</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chemeClr val="tx1"/>
                          </a:solidFill>
                          <a:effectLst/>
                          <a:uLnTx/>
                          <a:uFillTx/>
                          <a:latin typeface="+mn-lt"/>
                          <a:ea typeface="+mn-ea"/>
                          <a:cs typeface="+mn-cs"/>
                        </a:rPr>
                        <a:t>Consider potential changes in the roles of different firms in both audit and non-audit capacities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chemeClr val="tx1"/>
                          </a:solidFill>
                          <a:effectLst/>
                          <a:uLnTx/>
                          <a:uFillTx/>
                          <a:latin typeface="+mn-lt"/>
                          <a:ea typeface="+mn-ea"/>
                          <a:cs typeface="+mn-cs"/>
                        </a:rPr>
                        <a:t>Anticipate the effects of these changes and identify potential advantages from shifts in service providers for both audit and non-audit functions</a:t>
                      </a:r>
                    </a:p>
                  </a:txBody>
                  <a:tcPr marT="324000" marB="72000">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endParaRPr lang="en-US" sz="1200" b="0" dirty="0">
                        <a:solidFill>
                          <a:schemeClr val="tx1"/>
                        </a:solidFill>
                        <a:latin typeface="+mn-lt"/>
                      </a:endParaRPr>
                    </a:p>
                    <a:p>
                      <a:pPr marL="0" marR="0" lvl="0" indent="0" algn="ctr"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en-US" sz="1400" u="sng" dirty="0">
                          <a:solidFill>
                            <a:schemeClr val="tx1"/>
                          </a:solidFill>
                        </a:rPr>
                        <a:t>Conduct preliminary consultations/onsite visits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dirty="0">
                          <a:ln>
                            <a:noFill/>
                          </a:ln>
                          <a:solidFill>
                            <a:schemeClr val="tx1"/>
                          </a:solidFill>
                          <a:effectLst/>
                          <a:uLnTx/>
                          <a:uFillTx/>
                          <a:latin typeface="+mn-lt"/>
                          <a:ea typeface="+mn-ea"/>
                          <a:cs typeface="+mn-cs"/>
                        </a:rPr>
                        <a:t>Ensure transparency regarding the scope of the project</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dirty="0">
                          <a:ln>
                            <a:noFill/>
                          </a:ln>
                          <a:solidFill>
                            <a:schemeClr val="tx1"/>
                          </a:solidFill>
                          <a:effectLst/>
                          <a:uLnTx/>
                          <a:uFillTx/>
                          <a:latin typeface="+mn-lt"/>
                          <a:ea typeface="+mn-ea"/>
                          <a:cs typeface="+mn-cs"/>
                        </a:rPr>
                        <a:t>Conduct structured briefings for both groups and individual participants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dirty="0">
                          <a:ln>
                            <a:noFill/>
                          </a:ln>
                          <a:solidFill>
                            <a:schemeClr val="tx1"/>
                          </a:solidFill>
                          <a:effectLst/>
                          <a:uLnTx/>
                          <a:uFillTx/>
                          <a:latin typeface="+mn-lt"/>
                          <a:ea typeface="+mn-ea"/>
                          <a:cs typeface="+mn-cs"/>
                        </a:rPr>
                        <a:t>Organize workshops with potential tenderers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dirty="0">
                          <a:ln>
                            <a:noFill/>
                          </a:ln>
                          <a:solidFill>
                            <a:schemeClr val="tx1"/>
                          </a:solidFill>
                          <a:effectLst/>
                          <a:uLnTx/>
                          <a:uFillTx/>
                          <a:latin typeface="+mn-lt"/>
                          <a:ea typeface="+mn-ea"/>
                          <a:cs typeface="+mn-cs"/>
                        </a:rPr>
                        <a:t>Engage executive management and the audit committee</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dirty="0">
                          <a:ln>
                            <a:noFill/>
                          </a:ln>
                          <a:solidFill>
                            <a:schemeClr val="tx1"/>
                          </a:solidFill>
                          <a:effectLst/>
                          <a:uLnTx/>
                          <a:uFillTx/>
                          <a:latin typeface="+mn-lt"/>
                          <a:ea typeface="+mn-ea"/>
                          <a:cs typeface="+mn-cs"/>
                        </a:rPr>
                        <a:t>Establish a dedicated data room for relevant information. Effectively oversee the relationship with the incumbent</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dirty="0">
                          <a:ln>
                            <a:noFill/>
                          </a:ln>
                          <a:solidFill>
                            <a:schemeClr val="tx1"/>
                          </a:solidFill>
                          <a:effectLst/>
                          <a:uLnTx/>
                          <a:uFillTx/>
                          <a:latin typeface="+mn-lt"/>
                          <a:ea typeface="+mn-ea"/>
                          <a:cs typeface="+mn-cs"/>
                        </a:rPr>
                        <a:t>Streamline and efficiently manage site visits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dirty="0">
                          <a:ln>
                            <a:noFill/>
                          </a:ln>
                          <a:solidFill>
                            <a:schemeClr val="tx1"/>
                          </a:solidFill>
                          <a:effectLst/>
                          <a:uLnTx/>
                          <a:uFillTx/>
                          <a:latin typeface="+mn-lt"/>
                          <a:ea typeface="+mn-ea"/>
                          <a:cs typeface="+mn-cs"/>
                        </a:rPr>
                        <a:t>Provide timely and constructive feedback</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dirty="0">
                          <a:ln>
                            <a:noFill/>
                          </a:ln>
                          <a:solidFill>
                            <a:schemeClr val="tx1"/>
                          </a:solidFill>
                          <a:effectLst/>
                          <a:uLnTx/>
                          <a:uFillTx/>
                          <a:latin typeface="+mn-lt"/>
                          <a:ea typeface="+mn-ea"/>
                          <a:cs typeface="+mn-cs"/>
                        </a:rPr>
                        <a:t>Continuously refine and update the decision scorecard criteria</a:t>
                      </a:r>
                    </a:p>
                  </a:txBody>
                  <a:tcPr marT="324000" marB="72000">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endParaRPr lang="en-US" sz="1200" b="0" dirty="0">
                        <a:solidFill>
                          <a:schemeClr val="tx1"/>
                        </a:solidFill>
                        <a:latin typeface="+mn-lt"/>
                      </a:endParaRPr>
                    </a:p>
                    <a:p>
                      <a:pPr marL="0" marR="0" lvl="0" indent="0" algn="ctr"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en-US" sz="1400" b="1" u="sng" dirty="0">
                          <a:solidFill>
                            <a:schemeClr val="tx1"/>
                          </a:solidFill>
                          <a:latin typeface="+mn-lt"/>
                        </a:rPr>
                        <a:t>Acquire tender documentation</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dirty="0">
                          <a:ln>
                            <a:noFill/>
                          </a:ln>
                          <a:solidFill>
                            <a:schemeClr val="tx1"/>
                          </a:solidFill>
                          <a:effectLst/>
                          <a:uLnTx/>
                          <a:uFillTx/>
                          <a:latin typeface="+mn-lt"/>
                          <a:ea typeface="+mn-ea"/>
                          <a:cs typeface="+mn-cs"/>
                        </a:rPr>
                        <a:t>Establish realistic and feasible timelines for tender submissions to ensure optimal responses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dirty="0">
                          <a:ln>
                            <a:noFill/>
                          </a:ln>
                          <a:solidFill>
                            <a:schemeClr val="tx1"/>
                          </a:solidFill>
                          <a:effectLst/>
                          <a:uLnTx/>
                          <a:uFillTx/>
                          <a:latin typeface="+mn-lt"/>
                          <a:ea typeface="+mn-ea"/>
                          <a:cs typeface="+mn-cs"/>
                        </a:rPr>
                        <a:t>Consider the various response formats available, including traditional hard copy documents and electronic alternatives such as soft copies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dirty="0">
                          <a:ln>
                            <a:noFill/>
                          </a:ln>
                          <a:solidFill>
                            <a:schemeClr val="tx1"/>
                          </a:solidFill>
                          <a:effectLst/>
                          <a:uLnTx/>
                          <a:uFillTx/>
                          <a:latin typeface="+mn-lt"/>
                          <a:ea typeface="+mn-ea"/>
                          <a:cs typeface="+mn-cs"/>
                        </a:rPr>
                        <a:t>Maintain conciseness in the Request for Proposal (RFP) and guidelines for response size</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dirty="0">
                          <a:ln>
                            <a:noFill/>
                          </a:ln>
                          <a:solidFill>
                            <a:schemeClr val="tx1"/>
                          </a:solidFill>
                          <a:effectLst/>
                          <a:uLnTx/>
                          <a:uFillTx/>
                          <a:latin typeface="+mn-lt"/>
                          <a:ea typeface="+mn-ea"/>
                          <a:cs typeface="+mn-cs"/>
                        </a:rPr>
                        <a:t>Align questions in the tender document with the evaluation scorecard</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dirty="0">
                          <a:ln>
                            <a:noFill/>
                          </a:ln>
                          <a:solidFill>
                            <a:schemeClr val="tx1"/>
                          </a:solidFill>
                          <a:effectLst/>
                          <a:uLnTx/>
                          <a:uFillTx/>
                          <a:latin typeface="+mn-lt"/>
                          <a:ea typeface="+mn-ea"/>
                          <a:cs typeface="+mn-cs"/>
                        </a:rPr>
                        <a:t>Offer constructive feedback to tenderers to enhance the quality of responses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dirty="0">
                          <a:ln>
                            <a:noFill/>
                          </a:ln>
                          <a:solidFill>
                            <a:schemeClr val="tx1"/>
                          </a:solidFill>
                          <a:effectLst/>
                          <a:uLnTx/>
                          <a:uFillTx/>
                          <a:latin typeface="+mn-lt"/>
                          <a:ea typeface="+mn-ea"/>
                          <a:cs typeface="+mn-cs"/>
                        </a:rPr>
                        <a:t>Continuously refine and update the criteria outlined in the decision scorecard</a:t>
                      </a:r>
                    </a:p>
                  </a:txBody>
                  <a:tcPr marT="324000" marB="72000">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endParaRPr lang="en-US" sz="1200" b="0" dirty="0">
                        <a:solidFill>
                          <a:schemeClr val="tx1"/>
                        </a:solidFill>
                        <a:latin typeface="+mn-lt"/>
                      </a:endParaRPr>
                    </a:p>
                    <a:p>
                      <a:pPr marL="0" marR="0" lvl="0" indent="0" algn="ctr"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en-US" sz="1400" b="1" u="sng" dirty="0">
                          <a:solidFill>
                            <a:schemeClr val="bg1"/>
                          </a:solidFill>
                          <a:latin typeface="+mn-lt"/>
                        </a:rPr>
                        <a:t>Formal presentation and assessment</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dirty="0">
                          <a:ln>
                            <a:noFill/>
                          </a:ln>
                          <a:solidFill>
                            <a:schemeClr val="bg1"/>
                          </a:solidFill>
                          <a:effectLst/>
                          <a:uLnTx/>
                          <a:uFillTx/>
                          <a:latin typeface="+mn-lt"/>
                          <a:ea typeface="+mn-ea"/>
                          <a:cs typeface="+mn-cs"/>
                        </a:rPr>
                        <a:t>Explore alternative methods to a formal presentation that provide insights into the working dynamic with potential firms. This may include engaging in less formal interactions such as informal meetings, structured interviews, and in-depth question-and-answer sessions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dirty="0">
                          <a:ln>
                            <a:noFill/>
                          </a:ln>
                          <a:solidFill>
                            <a:schemeClr val="bg1"/>
                          </a:solidFill>
                          <a:effectLst/>
                          <a:uLnTx/>
                          <a:uFillTx/>
                          <a:latin typeface="+mn-lt"/>
                          <a:ea typeface="+mn-ea"/>
                          <a:cs typeface="+mn-cs"/>
                        </a:rPr>
                        <a:t>Assess the potential firm’s performance against the decision scorecard criteria during these interactions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dirty="0">
                          <a:ln>
                            <a:noFill/>
                          </a:ln>
                          <a:solidFill>
                            <a:schemeClr val="bg1"/>
                          </a:solidFill>
                          <a:effectLst/>
                          <a:uLnTx/>
                          <a:uFillTx/>
                          <a:latin typeface="+mn-lt"/>
                          <a:ea typeface="+mn-ea"/>
                          <a:cs typeface="+mn-cs"/>
                        </a:rPr>
                        <a:t>Carefully analyze the information provided in the documents to gain further insights into their capabilities and compatibility with the organization</a:t>
                      </a:r>
                      <a:endParaRPr lang="en-US" sz="1200" b="0" dirty="0">
                        <a:solidFill>
                          <a:schemeClr val="bg1"/>
                        </a:solidFill>
                        <a:latin typeface="+mn-lt"/>
                      </a:endParaRPr>
                    </a:p>
                  </a:txBody>
                  <a:tcPr marT="324000" marB="72000">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374145501"/>
                  </a:ext>
                </a:extLst>
              </a:tr>
            </a:tbl>
          </a:graphicData>
        </a:graphic>
      </p:graphicFrame>
      <p:sp>
        <p:nvSpPr>
          <p:cNvPr id="18" name="Oval 17">
            <a:extLst>
              <a:ext uri="{FF2B5EF4-FFF2-40B4-BE49-F238E27FC236}">
                <a16:creationId xmlns:a16="http://schemas.microsoft.com/office/drawing/2014/main" id="{EFFA22C5-DB66-68F8-485E-6D28664B0B63}"/>
              </a:ext>
            </a:extLst>
          </p:cNvPr>
          <p:cNvSpPr/>
          <p:nvPr/>
        </p:nvSpPr>
        <p:spPr>
          <a:xfrm>
            <a:off x="3402242" y="427330"/>
            <a:ext cx="640080" cy="640080"/>
          </a:xfrm>
          <a:prstGeom prst="ellipse">
            <a:avLst/>
          </a:prstGeom>
          <a:solidFill>
            <a:schemeClr val="tx2">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C8048F36-826F-F6FC-D80F-9853B9103667}"/>
              </a:ext>
            </a:extLst>
          </p:cNvPr>
          <p:cNvSpPr/>
          <p:nvPr/>
        </p:nvSpPr>
        <p:spPr>
          <a:xfrm>
            <a:off x="1007897" y="442774"/>
            <a:ext cx="640080" cy="640080"/>
          </a:xfrm>
          <a:prstGeom prst="ellipse">
            <a:avLst/>
          </a:prstGeom>
          <a:solidFill>
            <a:schemeClr val="accent4">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 name="Graphic 19">
            <a:extLst>
              <a:ext uri="{FF2B5EF4-FFF2-40B4-BE49-F238E27FC236}">
                <a16:creationId xmlns:a16="http://schemas.microsoft.com/office/drawing/2014/main" id="{B210065A-4B41-9E48-D98F-2FAE8E7AA0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3682" y="511310"/>
            <a:ext cx="457200" cy="457200"/>
          </a:xfrm>
          <a:prstGeom prst="rect">
            <a:avLst/>
          </a:prstGeom>
        </p:spPr>
      </p:pic>
      <p:pic>
        <p:nvPicPr>
          <p:cNvPr id="21" name="Graphic 20">
            <a:extLst>
              <a:ext uri="{FF2B5EF4-FFF2-40B4-BE49-F238E27FC236}">
                <a16:creationId xmlns:a16="http://schemas.microsoft.com/office/drawing/2014/main" id="{B27F6AA4-47D4-5DCD-188F-65B638DA5E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14884" y="569432"/>
            <a:ext cx="426105" cy="426105"/>
          </a:xfrm>
          <a:prstGeom prst="rect">
            <a:avLst/>
          </a:prstGeom>
        </p:spPr>
      </p:pic>
      <p:sp>
        <p:nvSpPr>
          <p:cNvPr id="22" name="Oval 21">
            <a:extLst>
              <a:ext uri="{FF2B5EF4-FFF2-40B4-BE49-F238E27FC236}">
                <a16:creationId xmlns:a16="http://schemas.microsoft.com/office/drawing/2014/main" id="{51214688-C253-3B23-19AF-1F9AB10FD5CE}"/>
              </a:ext>
            </a:extLst>
          </p:cNvPr>
          <p:cNvSpPr/>
          <p:nvPr/>
        </p:nvSpPr>
        <p:spPr>
          <a:xfrm>
            <a:off x="5701313" y="422902"/>
            <a:ext cx="640080" cy="640080"/>
          </a:xfrm>
          <a:prstGeom prst="ellipse">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3" name="Graphic 22">
            <a:extLst>
              <a:ext uri="{FF2B5EF4-FFF2-40B4-BE49-F238E27FC236}">
                <a16:creationId xmlns:a16="http://schemas.microsoft.com/office/drawing/2014/main" id="{7BC9D472-191C-D42A-59CC-CC7FBAF943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792753" y="506882"/>
            <a:ext cx="457200" cy="457200"/>
          </a:xfrm>
          <a:prstGeom prst="rect">
            <a:avLst/>
          </a:prstGeom>
        </p:spPr>
      </p:pic>
      <p:sp>
        <p:nvSpPr>
          <p:cNvPr id="24" name="Oval 23">
            <a:extLst>
              <a:ext uri="{FF2B5EF4-FFF2-40B4-BE49-F238E27FC236}">
                <a16:creationId xmlns:a16="http://schemas.microsoft.com/office/drawing/2014/main" id="{5E8D81A4-20E2-1347-7303-CA0C39EC0B7D}"/>
              </a:ext>
            </a:extLst>
          </p:cNvPr>
          <p:cNvSpPr/>
          <p:nvPr/>
        </p:nvSpPr>
        <p:spPr>
          <a:xfrm>
            <a:off x="8085080" y="442774"/>
            <a:ext cx="640080" cy="640080"/>
          </a:xfrm>
          <a:prstGeom prst="ellipse">
            <a:avLst/>
          </a:prstGeom>
          <a:solidFill>
            <a:schemeClr val="accent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Graphic 24">
            <a:extLst>
              <a:ext uri="{FF2B5EF4-FFF2-40B4-BE49-F238E27FC236}">
                <a16:creationId xmlns:a16="http://schemas.microsoft.com/office/drawing/2014/main" id="{67CC6D51-5819-28F3-6FDB-CFB530AD7E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8176520" y="526754"/>
            <a:ext cx="457200" cy="457200"/>
          </a:xfrm>
          <a:prstGeom prst="rect">
            <a:avLst/>
          </a:prstGeom>
        </p:spPr>
      </p:pic>
      <p:sp>
        <p:nvSpPr>
          <p:cNvPr id="26" name="Oval 25">
            <a:extLst>
              <a:ext uri="{FF2B5EF4-FFF2-40B4-BE49-F238E27FC236}">
                <a16:creationId xmlns:a16="http://schemas.microsoft.com/office/drawing/2014/main" id="{25747756-9C63-630C-88FF-9E7A65049B46}"/>
              </a:ext>
            </a:extLst>
          </p:cNvPr>
          <p:cNvSpPr/>
          <p:nvPr/>
        </p:nvSpPr>
        <p:spPr>
          <a:xfrm>
            <a:off x="10432920" y="429402"/>
            <a:ext cx="640080" cy="640080"/>
          </a:xfrm>
          <a:prstGeom prst="ellipse">
            <a:avLst/>
          </a:prstGeom>
          <a:solidFill>
            <a:schemeClr val="accent1">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7" name="Graphic 26">
            <a:extLst>
              <a:ext uri="{FF2B5EF4-FFF2-40B4-BE49-F238E27FC236}">
                <a16:creationId xmlns:a16="http://schemas.microsoft.com/office/drawing/2014/main" id="{7CCE93ED-2018-B380-E52C-1934D9BB3B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0524360" y="513382"/>
            <a:ext cx="457200" cy="457200"/>
          </a:xfrm>
          <a:prstGeom prst="rect">
            <a:avLst/>
          </a:prstGeom>
        </p:spPr>
      </p:pic>
    </p:spTree>
    <p:extLst>
      <p:ext uri="{BB962C8B-B14F-4D97-AF65-F5344CB8AC3E}">
        <p14:creationId xmlns:p14="http://schemas.microsoft.com/office/powerpoint/2010/main" val="2194477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143433-970F-C793-39BA-DBDF9CE29AB6}"/>
              </a:ext>
            </a:extLst>
          </p:cNvPr>
          <p:cNvSpPr>
            <a:spLocks noGrp="1"/>
          </p:cNvSpPr>
          <p:nvPr>
            <p:ph type="title"/>
          </p:nvPr>
        </p:nvSpPr>
        <p:spPr/>
        <p:txBody>
          <a:bodyPr/>
          <a:lstStyle/>
          <a:p>
            <a:r>
              <a:rPr lang="en-US" dirty="0"/>
              <a:t>Tender Process Approach (2/2)</a:t>
            </a:r>
            <a:endParaRPr lang="en-IN" dirty="0"/>
          </a:p>
        </p:txBody>
      </p:sp>
      <p:graphicFrame>
        <p:nvGraphicFramePr>
          <p:cNvPr id="17" name="Table 16">
            <a:extLst>
              <a:ext uri="{FF2B5EF4-FFF2-40B4-BE49-F238E27FC236}">
                <a16:creationId xmlns:a16="http://schemas.microsoft.com/office/drawing/2014/main" id="{2C30C021-F52F-6AAD-7FB7-B063E1243853}"/>
              </a:ext>
            </a:extLst>
          </p:cNvPr>
          <p:cNvGraphicFramePr>
            <a:graphicFrameLocks noGrp="1"/>
          </p:cNvGraphicFramePr>
          <p:nvPr>
            <p:extLst>
              <p:ext uri="{D42A27DB-BD31-4B8C-83A1-F6EECF244321}">
                <p14:modId xmlns:p14="http://schemas.microsoft.com/office/powerpoint/2010/main" val="2141915291"/>
              </p:ext>
            </p:extLst>
          </p:nvPr>
        </p:nvGraphicFramePr>
        <p:xfrm>
          <a:off x="334963" y="630081"/>
          <a:ext cx="4608830" cy="5779008"/>
        </p:xfrm>
        <a:graphic>
          <a:graphicData uri="http://schemas.openxmlformats.org/drawingml/2006/table">
            <a:tbl>
              <a:tblPr firstRow="1" bandRow="1">
                <a:tableStyleId>{5C22544A-7EE6-4342-B048-85BDC9FD1C3A}</a:tableStyleId>
              </a:tblPr>
              <a:tblGrid>
                <a:gridCol w="2304415">
                  <a:extLst>
                    <a:ext uri="{9D8B030D-6E8A-4147-A177-3AD203B41FA5}">
                      <a16:colId xmlns:a16="http://schemas.microsoft.com/office/drawing/2014/main" val="3178211895"/>
                    </a:ext>
                  </a:extLst>
                </a:gridCol>
                <a:gridCol w="2304415">
                  <a:extLst>
                    <a:ext uri="{9D8B030D-6E8A-4147-A177-3AD203B41FA5}">
                      <a16:colId xmlns:a16="http://schemas.microsoft.com/office/drawing/2014/main" val="2580776375"/>
                    </a:ext>
                  </a:extLst>
                </a:gridCol>
              </a:tblGrid>
              <a:tr h="5779008">
                <a:tc>
                  <a:txBody>
                    <a:bodyPr/>
                    <a:lstStyle/>
                    <a:p>
                      <a:pPr marL="0" marR="0" lvl="0" indent="0" algn="ctr"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endParaRPr lang="en-US" sz="1400" b="1" u="sng" kern="1200" dirty="0">
                        <a:solidFill>
                          <a:schemeClr val="tx1"/>
                        </a:solidFill>
                        <a:latin typeface="+mn-lt"/>
                        <a:ea typeface="+mn-ea"/>
                        <a:cs typeface="+mn-cs"/>
                      </a:endParaRPr>
                    </a:p>
                    <a:p>
                      <a:pPr marL="0" marR="0" lvl="0" indent="0" algn="ctr"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en-US" sz="1400" b="1" u="sng" kern="1200" dirty="0">
                          <a:solidFill>
                            <a:schemeClr val="tx1"/>
                          </a:solidFill>
                          <a:latin typeface="+mn-lt"/>
                          <a:ea typeface="+mn-ea"/>
                          <a:cs typeface="+mn-cs"/>
                        </a:rPr>
                        <a:t>Address any internal disagreements or differing viewpoints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lang="en-US" sz="1200" b="0" i="0" kern="1200" dirty="0">
                          <a:solidFill>
                            <a:schemeClr val="tx1"/>
                          </a:solidFill>
                          <a:effectLst/>
                          <a:latin typeface="+mn-lt"/>
                          <a:ea typeface="+mn-ea"/>
                          <a:cs typeface="+mn-cs"/>
                        </a:rPr>
                        <a:t>Refer to the scorecard as a guiding framework</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lang="en-US" sz="1200" b="0" i="0" kern="1200" dirty="0">
                          <a:solidFill>
                            <a:schemeClr val="tx1"/>
                          </a:solidFill>
                          <a:effectLst/>
                          <a:latin typeface="+mn-lt"/>
                          <a:ea typeface="+mn-ea"/>
                          <a:cs typeface="+mn-cs"/>
                        </a:rPr>
                        <a:t>Consider both quantifiable and qualitative scoring criteria</a:t>
                      </a:r>
                    </a:p>
                  </a:txBody>
                  <a:tcPr marT="324000" marB="72000">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endParaRPr kumimoji="0" lang="en-US" sz="1200" b="0" i="0" u="none" strike="noStrike" kern="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en-US" sz="1400" b="1" u="sng" kern="1200" noProof="0" dirty="0">
                          <a:solidFill>
                            <a:schemeClr val="tx1"/>
                          </a:solidFill>
                          <a:latin typeface="+mn-lt"/>
                          <a:ea typeface="+mn-ea"/>
                          <a:cs typeface="+mn-cs"/>
                        </a:rPr>
                        <a:t>Formally communicate the determination or verdict</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endParaRPr lang="en-US" sz="1200" b="0" i="0" kern="1200" noProof="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lang="en-US" sz="1200" b="0" i="0" kern="1200" noProof="0" dirty="0">
                          <a:solidFill>
                            <a:schemeClr val="tx1"/>
                          </a:solidFill>
                          <a:effectLst/>
                          <a:latin typeface="+mn-lt"/>
                          <a:ea typeface="+mn-ea"/>
                          <a:cs typeface="+mn-cs"/>
                        </a:rPr>
                        <a:t>Conclude any outstanding commercial negotiations and agreements</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lang="en-US" sz="1200" b="0" i="0" kern="1200" noProof="0" dirty="0">
                          <a:solidFill>
                            <a:schemeClr val="tx1"/>
                          </a:solidFill>
                          <a:effectLst/>
                          <a:latin typeface="+mn-lt"/>
                          <a:ea typeface="+mn-ea"/>
                          <a:cs typeface="+mn-cs"/>
                        </a:rPr>
                        <a:t>Strategically allocate resources for a smooth transition</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lang="en-US" sz="1200" b="0" i="0" kern="1200" noProof="0" dirty="0">
                          <a:solidFill>
                            <a:schemeClr val="tx1"/>
                          </a:solidFill>
                          <a:effectLst/>
                          <a:latin typeface="+mn-lt"/>
                          <a:ea typeface="+mn-ea"/>
                          <a:cs typeface="+mn-cs"/>
                        </a:rPr>
                        <a:t>Engage with the incumbent auditor to ensure a seamless handover</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lang="en-US" sz="1200" b="0" i="0" kern="1200" noProof="0" dirty="0">
                          <a:solidFill>
                            <a:schemeClr val="tx1"/>
                          </a:solidFill>
                          <a:effectLst/>
                          <a:latin typeface="+mn-lt"/>
                          <a:ea typeface="+mn-ea"/>
                          <a:cs typeface="+mn-cs"/>
                        </a:rPr>
                        <a:t>Evaluate necessary actions regarding adjustments to the services offered by various firms (service allocation)</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lang="en-US" sz="1200" b="0" i="0" kern="1200" noProof="0" dirty="0">
                          <a:solidFill>
                            <a:schemeClr val="tx1"/>
                          </a:solidFill>
                          <a:effectLst/>
                          <a:latin typeface="+mn-lt"/>
                          <a:ea typeface="+mn-ea"/>
                          <a:cs typeface="+mn-cs"/>
                        </a:rPr>
                        <a:t>Determine the commencement date of the new independence arrangement</a:t>
                      </a: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lang="en-US" sz="1200" b="0" i="0" kern="1200" noProof="0" dirty="0">
                          <a:solidFill>
                            <a:schemeClr val="tx1"/>
                          </a:solidFill>
                          <a:effectLst/>
                          <a:latin typeface="+mn-lt"/>
                          <a:ea typeface="+mn-ea"/>
                          <a:cs typeface="+mn-cs"/>
                        </a:rPr>
                        <a:t>Conduct thorough win/loss debriefs for comprehensive feedback and insights</a:t>
                      </a:r>
                    </a:p>
                  </a:txBody>
                  <a:tcPr marT="324000" marB="72000">
                    <a:lnL w="28575" cap="flat" cmpd="sng" algn="ctr">
                      <a:solidFill>
                        <a:schemeClr val="bg1">
                          <a:lumMod val="95000"/>
                        </a:schemeClr>
                      </a:solidFill>
                      <a:prstDash val="solid"/>
                      <a:round/>
                      <a:headEnd type="none" w="med" len="med"/>
                      <a:tailEnd type="none" w="med" len="med"/>
                    </a:lnL>
                    <a:lnR w="28575" cap="flat" cmpd="sng" algn="ctr">
                      <a:solidFill>
                        <a:schemeClr val="bg1">
                          <a:lumMod val="95000"/>
                        </a:schemeClr>
                      </a:solidFill>
                      <a:prstDash val="solid"/>
                      <a:round/>
                      <a:headEnd type="none" w="med" len="med"/>
                      <a:tailEnd type="none" w="med" len="med"/>
                    </a:lnR>
                    <a:lnT w="28575" cap="flat" cmpd="sng" algn="ctr">
                      <a:solidFill>
                        <a:schemeClr val="bg1">
                          <a:lumMod val="95000"/>
                        </a:schemeClr>
                      </a:solidFill>
                      <a:prstDash val="solid"/>
                      <a:round/>
                      <a:headEnd type="none" w="med" len="med"/>
                      <a:tailEnd type="none" w="med" len="med"/>
                    </a:lnT>
                    <a:lnB w="2857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374145501"/>
                  </a:ext>
                </a:extLst>
              </a:tr>
            </a:tbl>
          </a:graphicData>
        </a:graphic>
      </p:graphicFrame>
      <p:sp>
        <p:nvSpPr>
          <p:cNvPr id="18" name="Oval 17">
            <a:extLst>
              <a:ext uri="{FF2B5EF4-FFF2-40B4-BE49-F238E27FC236}">
                <a16:creationId xmlns:a16="http://schemas.microsoft.com/office/drawing/2014/main" id="{EFFA22C5-DB66-68F8-485E-6D28664B0B63}"/>
              </a:ext>
            </a:extLst>
          </p:cNvPr>
          <p:cNvSpPr/>
          <p:nvPr/>
        </p:nvSpPr>
        <p:spPr>
          <a:xfrm>
            <a:off x="3402242" y="427330"/>
            <a:ext cx="640080" cy="640080"/>
          </a:xfrm>
          <a:prstGeom prst="ellipse">
            <a:avLst/>
          </a:prstGeom>
          <a:solidFill>
            <a:schemeClr val="tx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C8048F36-826F-F6FC-D80F-9853B9103667}"/>
              </a:ext>
            </a:extLst>
          </p:cNvPr>
          <p:cNvSpPr/>
          <p:nvPr/>
        </p:nvSpPr>
        <p:spPr>
          <a:xfrm>
            <a:off x="1007897" y="442774"/>
            <a:ext cx="640080" cy="640080"/>
          </a:xfrm>
          <a:prstGeom prst="ellipse">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 name="Graphic 19">
            <a:extLst>
              <a:ext uri="{FF2B5EF4-FFF2-40B4-BE49-F238E27FC236}">
                <a16:creationId xmlns:a16="http://schemas.microsoft.com/office/drawing/2014/main" id="{B210065A-4B41-9E48-D98F-2FAE8E7AA0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93682" y="511310"/>
            <a:ext cx="457200" cy="457200"/>
          </a:xfrm>
          <a:prstGeom prst="rect">
            <a:avLst/>
          </a:prstGeom>
        </p:spPr>
      </p:pic>
      <p:pic>
        <p:nvPicPr>
          <p:cNvPr id="21" name="Graphic 20">
            <a:extLst>
              <a:ext uri="{FF2B5EF4-FFF2-40B4-BE49-F238E27FC236}">
                <a16:creationId xmlns:a16="http://schemas.microsoft.com/office/drawing/2014/main" id="{B27F6AA4-47D4-5DCD-188F-65B638DA5E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14884" y="569432"/>
            <a:ext cx="426105" cy="426105"/>
          </a:xfrm>
          <a:prstGeom prst="rect">
            <a:avLst/>
          </a:prstGeom>
        </p:spPr>
      </p:pic>
    </p:spTree>
    <p:extLst>
      <p:ext uri="{BB962C8B-B14F-4D97-AF65-F5344CB8AC3E}">
        <p14:creationId xmlns:p14="http://schemas.microsoft.com/office/powerpoint/2010/main" val="394863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9BD5CA-683B-F876-ECBD-5BA583435345}"/>
              </a:ext>
            </a:extLst>
          </p:cNvPr>
          <p:cNvSpPr>
            <a:spLocks noGrp="1"/>
          </p:cNvSpPr>
          <p:nvPr>
            <p:ph type="body" sz="quarter" idx="12"/>
          </p:nvPr>
        </p:nvSpPr>
        <p:spPr>
          <a:solidFill>
            <a:schemeClr val="accent3"/>
          </a:solidFill>
        </p:spPr>
        <p:txBody>
          <a:bodyPr/>
          <a:lstStyle/>
          <a:p>
            <a:r>
              <a:rPr lang="en-US" dirty="0"/>
              <a:t>Organizations face challenges in complying with evolving government policies. Many turn to the Big Four auditing firms for their expertise in global audits, essential insights, and promotion of transparency through public record access, ensuring adherence to regulations.</a:t>
            </a:r>
          </a:p>
        </p:txBody>
      </p:sp>
      <p:sp>
        <p:nvSpPr>
          <p:cNvPr id="4" name="Title 3">
            <a:extLst>
              <a:ext uri="{FF2B5EF4-FFF2-40B4-BE49-F238E27FC236}">
                <a16:creationId xmlns:a16="http://schemas.microsoft.com/office/drawing/2014/main" id="{384544DC-D169-5947-745A-81E982F7972F}"/>
              </a:ext>
            </a:extLst>
          </p:cNvPr>
          <p:cNvSpPr>
            <a:spLocks noGrp="1"/>
          </p:cNvSpPr>
          <p:nvPr>
            <p:ph type="title"/>
          </p:nvPr>
        </p:nvSpPr>
        <p:spPr/>
        <p:txBody>
          <a:bodyPr/>
          <a:lstStyle/>
          <a:p>
            <a:r>
              <a:rPr lang="en-US" dirty="0"/>
              <a:t>Influential Factors: Auditor Engagement Decisions (1/2)</a:t>
            </a:r>
          </a:p>
        </p:txBody>
      </p:sp>
      <p:graphicFrame>
        <p:nvGraphicFramePr>
          <p:cNvPr id="5" name="Table 2">
            <a:extLst>
              <a:ext uri="{FF2B5EF4-FFF2-40B4-BE49-F238E27FC236}">
                <a16:creationId xmlns:a16="http://schemas.microsoft.com/office/drawing/2014/main" id="{EE8E07A9-ADE0-D61D-E173-3BFD76BF2E75}"/>
              </a:ext>
            </a:extLst>
          </p:cNvPr>
          <p:cNvGraphicFramePr>
            <a:graphicFrameLocks noGrp="1"/>
          </p:cNvGraphicFramePr>
          <p:nvPr>
            <p:extLst>
              <p:ext uri="{D42A27DB-BD31-4B8C-83A1-F6EECF244321}">
                <p14:modId xmlns:p14="http://schemas.microsoft.com/office/powerpoint/2010/main" val="3982820653"/>
              </p:ext>
            </p:extLst>
          </p:nvPr>
        </p:nvGraphicFramePr>
        <p:xfrm>
          <a:off x="365760" y="1234440"/>
          <a:ext cx="11520000" cy="5249594"/>
        </p:xfrm>
        <a:graphic>
          <a:graphicData uri="http://schemas.openxmlformats.org/drawingml/2006/table">
            <a:tbl>
              <a:tblPr firstRow="1" bandRow="1">
                <a:tableStyleId>{5C22544A-7EE6-4342-B048-85BDC9FD1C3A}</a:tableStyleId>
              </a:tblPr>
              <a:tblGrid>
                <a:gridCol w="1991111">
                  <a:extLst>
                    <a:ext uri="{9D8B030D-6E8A-4147-A177-3AD203B41FA5}">
                      <a16:colId xmlns:a16="http://schemas.microsoft.com/office/drawing/2014/main" val="1795737015"/>
                    </a:ext>
                  </a:extLst>
                </a:gridCol>
                <a:gridCol w="9528889">
                  <a:extLst>
                    <a:ext uri="{9D8B030D-6E8A-4147-A177-3AD203B41FA5}">
                      <a16:colId xmlns:a16="http://schemas.microsoft.com/office/drawing/2014/main" val="3390375052"/>
                    </a:ext>
                  </a:extLst>
                </a:gridCol>
              </a:tblGrid>
              <a:tr h="267286">
                <a:tc>
                  <a:txBody>
                    <a:bodyPr/>
                    <a:lstStyle/>
                    <a:p>
                      <a:pPr algn="ctr"/>
                      <a:r>
                        <a:rPr lang="en-US" sz="1400" b="1" i="0" dirty="0">
                          <a:solidFill>
                            <a:schemeClr val="accent4">
                              <a:lumMod val="75000"/>
                            </a:schemeClr>
                          </a:solidFill>
                        </a:rPr>
                        <a:t>Factors</a:t>
                      </a:r>
                      <a:endParaRPr lang="en-IN" sz="1400" b="1" i="0" dirty="0">
                        <a:solidFill>
                          <a:schemeClr val="accent4">
                            <a:lumMod val="7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14175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1">
                          <a:ln>
                            <a:noFill/>
                          </a:ln>
                          <a:solidFill>
                            <a:schemeClr val="accent4">
                              <a:lumMod val="75000"/>
                            </a:schemeClr>
                          </a:solidFill>
                          <a:effectLst/>
                          <a:uLnTx/>
                          <a:uFillTx/>
                          <a:latin typeface="+mn-lt"/>
                          <a:ea typeface="+mn-ea"/>
                          <a:cs typeface="+mn-cs"/>
                        </a:rPr>
                        <a:t>Description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00900254"/>
                  </a:ext>
                </a:extLst>
              </a:tr>
              <a:tr h="2108591">
                <a:tc>
                  <a:txBody>
                    <a:bodyPr/>
                    <a:lstStyle/>
                    <a:p>
                      <a:pPr algn="ctr"/>
                      <a:r>
                        <a:rPr lang="en-IN" sz="1200" b="1" dirty="0"/>
                        <a:t>Changing government policies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85750" marR="0" lvl="0" indent="-14400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0" i="0" u="none" strike="noStrike" kern="0" cap="none" spc="0" normalizeH="0" baseline="0" noProof="1">
                          <a:ln>
                            <a:noFill/>
                          </a:ln>
                          <a:solidFill>
                            <a:schemeClr val="tx1"/>
                          </a:solidFill>
                          <a:effectLst/>
                          <a:uLnTx/>
                          <a:uFillTx/>
                          <a:latin typeface="+mn-lt"/>
                          <a:ea typeface="+mn-ea"/>
                          <a:cs typeface="+mn-cs"/>
                        </a:rPr>
                        <a:t>Remaining up-to-date with evolving government policies and guaranteeing rigorous adherence to established standards can present a considerable challenge for any organizational entity. These factors influence companies to opt for auditors as these firms have the capabilities to stay up-to-date with changing government policies and standards and assist their clients to comply with these policies with least to no errors. Some of the key challenges in auditing industries are mentioned below: </a:t>
                      </a:r>
                    </a:p>
                    <a:p>
                      <a:pPr marL="770400" marR="0" lvl="1" indent="-171450" algn="l" defTabSz="914400" rtl="0" eaLnBrk="1" fontAlgn="auto" latinLnBrk="0" hangingPunct="1">
                        <a:lnSpc>
                          <a:spcPct val="100000"/>
                        </a:lnSpc>
                        <a:spcBef>
                          <a:spcPts val="600"/>
                        </a:spcBef>
                        <a:spcAft>
                          <a:spcPts val="0"/>
                        </a:spcAft>
                        <a:buClrTx/>
                        <a:buSzTx/>
                        <a:buFont typeface="Courier New" panose="02070309020205020404" pitchFamily="49" charset="0"/>
                        <a:buChar char="o"/>
                        <a:tabLst/>
                        <a:defRPr/>
                      </a:pPr>
                      <a:r>
                        <a:rPr kumimoji="0" lang="en-US" sz="1100" b="1" i="0" u="none" strike="noStrike" kern="0" cap="none" spc="0" normalizeH="0" baseline="0" noProof="1">
                          <a:ln>
                            <a:noFill/>
                          </a:ln>
                          <a:solidFill>
                            <a:schemeClr val="tx1"/>
                          </a:solidFill>
                          <a:effectLst/>
                          <a:uLnTx/>
                          <a:uFillTx/>
                          <a:latin typeface="+mn-lt"/>
                          <a:ea typeface="+mn-ea"/>
                          <a:cs typeface="+mn-cs"/>
                        </a:rPr>
                        <a:t>Changes in audit standards</a:t>
                      </a:r>
                      <a:r>
                        <a:rPr kumimoji="0" lang="en-US" sz="1100" b="0" i="0" u="none" strike="noStrike" kern="0" cap="none" spc="0" normalizeH="0" baseline="0" noProof="1">
                          <a:ln>
                            <a:noFill/>
                          </a:ln>
                          <a:solidFill>
                            <a:schemeClr val="tx1"/>
                          </a:solidFill>
                          <a:effectLst/>
                          <a:uLnTx/>
                          <a:uFillTx/>
                          <a:latin typeface="+mn-lt"/>
                          <a:ea typeface="+mn-ea"/>
                          <a:cs typeface="+mn-cs"/>
                        </a:rPr>
                        <a:t>: Anticipated changes in audit standards may increase costs and complexities for businesses and investors. If adopted for public companies, these revisions could turn audits into extensive compliance assessments across all jurisdictions, diverting resources from financial statement examination. This shift may also redirect the management's focus toward non-compliance issues rather than financial reporting</a:t>
                      </a:r>
                    </a:p>
                    <a:p>
                      <a:pPr marL="770400" marR="0" lvl="1" indent="-171450" algn="l" defTabSz="914400" rtl="0" eaLnBrk="1" fontAlgn="auto" latinLnBrk="0" hangingPunct="1">
                        <a:lnSpc>
                          <a:spcPct val="100000"/>
                        </a:lnSpc>
                        <a:spcBef>
                          <a:spcPts val="600"/>
                        </a:spcBef>
                        <a:spcAft>
                          <a:spcPts val="0"/>
                        </a:spcAft>
                        <a:buClrTx/>
                        <a:buSzTx/>
                        <a:buFont typeface="Courier New" panose="02070309020205020404" pitchFamily="49" charset="0"/>
                        <a:buChar char="o"/>
                        <a:tabLst/>
                        <a:defRPr/>
                      </a:pPr>
                      <a:r>
                        <a:rPr kumimoji="0" lang="en-US" sz="1100" b="1" i="0" u="none" strike="noStrike" kern="0" cap="none" spc="0" normalizeH="0" baseline="0" noProof="1">
                          <a:ln>
                            <a:noFill/>
                          </a:ln>
                          <a:solidFill>
                            <a:schemeClr val="tx1"/>
                          </a:solidFill>
                          <a:effectLst/>
                          <a:uLnTx/>
                          <a:uFillTx/>
                          <a:latin typeface="+mn-lt"/>
                          <a:ea typeface="+mn-ea"/>
                          <a:cs typeface="+mn-cs"/>
                        </a:rPr>
                        <a:t>Changes in auditor independence rule</a:t>
                      </a:r>
                      <a:r>
                        <a:rPr kumimoji="0" lang="en-US" sz="1100" b="0" i="0" u="none" strike="noStrike" kern="0" cap="none" spc="0" normalizeH="0" baseline="0" noProof="1">
                          <a:ln>
                            <a:noFill/>
                          </a:ln>
                          <a:solidFill>
                            <a:schemeClr val="tx1"/>
                          </a:solidFill>
                          <a:effectLst/>
                          <a:uLnTx/>
                          <a:uFillTx/>
                          <a:latin typeface="+mn-lt"/>
                          <a:ea typeface="+mn-ea"/>
                          <a:cs typeface="+mn-cs"/>
                        </a:rPr>
                        <a:t>: Modifications to auditor independence regulations can influence companies' choices in selecting auditing firms. </a:t>
                      </a:r>
                      <a:r>
                        <a:rPr kumimoji="0" lang="en-US" sz="1100" b="0" i="1" u="none" strike="noStrike" kern="0" cap="none" spc="0" normalizeH="0" baseline="0" noProof="1">
                          <a:ln>
                            <a:noFill/>
                          </a:ln>
                          <a:solidFill>
                            <a:schemeClr val="tx1"/>
                          </a:solidFill>
                          <a:effectLst/>
                          <a:uLnTx/>
                          <a:uFillTx/>
                          <a:latin typeface="+mn-lt"/>
                          <a:ea typeface="+mn-ea"/>
                          <a:cs typeface="+mn-cs"/>
                        </a:rPr>
                        <a:t>For instance, in 2020, the SEC revised these rules to bolster investor safeguards, emphasizing on the significance of auditor independence to audit clients, audit committees, and auditors. The updated regulations would reduce the necessity for registrants' audit committees and their auditors to seek guidance from the SEC staff under specific circumstances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55892951"/>
                  </a:ext>
                </a:extLst>
              </a:tr>
              <a:tr h="2836203">
                <a:tc>
                  <a:txBody>
                    <a:bodyPr/>
                    <a:lstStyle/>
                    <a:p>
                      <a:pPr algn="ctr"/>
                      <a:r>
                        <a:rPr lang="en-US" sz="1200" b="1" dirty="0"/>
                        <a:t>Prominent entities in the auditing sector</a:t>
                      </a:r>
                      <a:endParaRPr lang="en-IN" sz="1200" b="1"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285750" marR="0" lvl="0" indent="-14400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0" i="0" u="none" strike="noStrike" kern="0" cap="none" spc="0" normalizeH="0" baseline="0" noProof="1">
                          <a:ln>
                            <a:noFill/>
                          </a:ln>
                          <a:solidFill>
                            <a:schemeClr val="tx1"/>
                          </a:solidFill>
                          <a:effectLst/>
                          <a:uLnTx/>
                          <a:uFillTx/>
                          <a:latin typeface="+mn-lt"/>
                          <a:ea typeface="+mn-ea"/>
                          <a:cs typeface="+mn-cs"/>
                        </a:rPr>
                        <a:t>Many companies opt to engage the services of the Big Four for their auditing needs, appreciating the high level of professionalism with which these firms conduct their audits. Companies consider the Big Four auditing firms for the following reasons:</a:t>
                      </a:r>
                    </a:p>
                    <a:p>
                      <a:pPr marL="742950" marR="0" lvl="1" indent="-14400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schemeClr val="tx1"/>
                          </a:solidFill>
                          <a:effectLst/>
                          <a:uLnTx/>
                          <a:uFillTx/>
                          <a:latin typeface="+mn-lt"/>
                          <a:ea typeface="+mn-ea"/>
                          <a:cs typeface="+mn-cs"/>
                        </a:rPr>
                        <a:t>Wide range of services: </a:t>
                      </a:r>
                      <a:r>
                        <a:rPr kumimoji="0" lang="en-US" sz="1100" b="0" i="0" u="none" strike="noStrike" kern="0" cap="none" spc="0" normalizeH="0" baseline="0" noProof="1">
                          <a:ln>
                            <a:noFill/>
                          </a:ln>
                          <a:solidFill>
                            <a:schemeClr val="tx1"/>
                          </a:solidFill>
                          <a:effectLst/>
                          <a:uLnTx/>
                          <a:uFillTx/>
                          <a:latin typeface="+mn-lt"/>
                          <a:ea typeface="+mn-ea"/>
                          <a:cs typeface="+mn-cs"/>
                        </a:rPr>
                        <a:t>In addition to providing a comprehensive range of auditing services, the four major auditing firms, commonly referred to as the Big Four, also specialize in offering ancillary services such as tax assurance, consulting, actuarial, and legal services.</a:t>
                      </a:r>
                      <a:r>
                        <a:rPr kumimoji="0" lang="en-US" sz="1100" b="0" i="1" u="none" strike="noStrike" kern="0" cap="none" spc="0" normalizeH="0" baseline="0" noProof="1">
                          <a:ln>
                            <a:noFill/>
                          </a:ln>
                          <a:solidFill>
                            <a:schemeClr val="tx1"/>
                          </a:solidFill>
                          <a:effectLst/>
                          <a:uLnTx/>
                          <a:uFillTx/>
                          <a:latin typeface="+mn-lt"/>
                          <a:ea typeface="+mn-ea"/>
                          <a:cs typeface="+mn-cs"/>
                        </a:rPr>
                        <a:t> KPMG's coordinating entity is in Switzerland. The other three companies comprising the Big Four - Deloitte, Touche, and Tomatsu - operate under a coordinating agency based in the UK</a:t>
                      </a:r>
                    </a:p>
                    <a:p>
                      <a:pPr marL="742950" marR="0" lvl="1" indent="-14400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schemeClr val="tx1"/>
                          </a:solidFill>
                          <a:effectLst/>
                          <a:uLnTx/>
                          <a:uFillTx/>
                          <a:latin typeface="+mn-lt"/>
                          <a:ea typeface="+mn-ea"/>
                          <a:cs typeface="+mn-cs"/>
                        </a:rPr>
                        <a:t>Established audit record: </a:t>
                      </a:r>
                      <a:r>
                        <a:rPr kumimoji="0" lang="en-US" sz="1100" b="0" i="0" u="none" strike="noStrike" kern="0" cap="none" spc="0" normalizeH="0" baseline="0" noProof="1">
                          <a:ln>
                            <a:noFill/>
                          </a:ln>
                          <a:solidFill>
                            <a:schemeClr val="tx1"/>
                          </a:solidFill>
                          <a:effectLst/>
                          <a:uLnTx/>
                          <a:uFillTx/>
                          <a:latin typeface="+mn-lt"/>
                          <a:ea typeface="+mn-ea"/>
                          <a:cs typeface="+mn-cs"/>
                        </a:rPr>
                        <a:t>Recent research has confirmed that the four major auditing firms are recognized for conducting over 96% of company audits throughout various periods in the fiscal year. These firms are often engaged to conduct both internal and external audits, with the outcomes of these audits yielding crucial insights for numerous companies and organizations on a global scale</a:t>
                      </a:r>
                    </a:p>
                    <a:p>
                      <a:pPr marL="742950" marR="0" lvl="1" indent="-14400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schemeClr val="tx1"/>
                          </a:solidFill>
                          <a:effectLst/>
                          <a:uLnTx/>
                          <a:uFillTx/>
                          <a:latin typeface="+mn-lt"/>
                          <a:ea typeface="+mn-ea"/>
                          <a:cs typeface="+mn-cs"/>
                        </a:rPr>
                        <a:t>Cost efficient: </a:t>
                      </a:r>
                      <a:r>
                        <a:rPr kumimoji="0" lang="en-US" sz="1100" b="0" i="0" u="none" strike="noStrike" kern="0" cap="none" spc="0" normalizeH="0" baseline="0" noProof="1">
                          <a:ln>
                            <a:noFill/>
                          </a:ln>
                          <a:solidFill>
                            <a:schemeClr val="tx1"/>
                          </a:solidFill>
                          <a:effectLst/>
                          <a:uLnTx/>
                          <a:uFillTx/>
                          <a:latin typeface="+mn-lt"/>
                          <a:ea typeface="+mn-ea"/>
                          <a:cs typeface="+mn-cs"/>
                        </a:rPr>
                        <a:t>The Big Four auditing firms follow strict codes of conduct and international regulations. They consider factors such as entity type, industry, and financial state when determining audit costs, ensuring a reasonable fee. The audit fee is decided jointly by auditors and directors, with the ultimate responsibility resting on the directors. They ensure the fee does not compromise audit quality for clients</a:t>
                      </a:r>
                    </a:p>
                    <a:p>
                      <a:pPr marL="742950" marR="0" lvl="1" indent="-14400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100" b="1" i="0" u="none" strike="noStrike" kern="0" cap="none" spc="0" normalizeH="0" baseline="0" noProof="1">
                          <a:ln>
                            <a:noFill/>
                          </a:ln>
                          <a:solidFill>
                            <a:schemeClr val="tx1"/>
                          </a:solidFill>
                          <a:effectLst/>
                          <a:uLnTx/>
                          <a:uFillTx/>
                          <a:latin typeface="+mn-lt"/>
                          <a:ea typeface="+mn-ea"/>
                          <a:cs typeface="+mn-cs"/>
                        </a:rPr>
                        <a:t>Transparent: </a:t>
                      </a:r>
                      <a:r>
                        <a:rPr kumimoji="0" lang="en-US" sz="1100" b="0" i="0" u="none" strike="noStrike" kern="0" cap="none" spc="0" normalizeH="0" baseline="0" noProof="1">
                          <a:ln>
                            <a:noFill/>
                          </a:ln>
                          <a:solidFill>
                            <a:schemeClr val="tx1"/>
                          </a:solidFill>
                          <a:effectLst/>
                          <a:uLnTx/>
                          <a:uFillTx/>
                          <a:latin typeface="+mn-lt"/>
                          <a:ea typeface="+mn-ea"/>
                          <a:cs typeface="+mn-cs"/>
                        </a:rPr>
                        <a:t>The Big Four firms are recognized for their transparency in providing access to their records for public review. This practice enables clients to scrutinize the company's operations and verify compliance with auditing regulations, thereby ensuring no involvement in illicit activities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636484649"/>
                  </a:ext>
                </a:extLst>
              </a:tr>
            </a:tbl>
          </a:graphicData>
        </a:graphic>
      </p:graphicFrame>
      <p:pic>
        <p:nvPicPr>
          <p:cNvPr id="6" name="Graphic 5" descr="Checklist with solid fill">
            <a:extLst>
              <a:ext uri="{FF2B5EF4-FFF2-40B4-BE49-F238E27FC236}">
                <a16:creationId xmlns:a16="http://schemas.microsoft.com/office/drawing/2014/main" id="{8ED3D6A2-A394-F7A1-C2F9-C3F7FA5EF5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07789" y="2532334"/>
            <a:ext cx="658091" cy="658091"/>
          </a:xfrm>
          <a:prstGeom prst="rect">
            <a:avLst/>
          </a:prstGeom>
        </p:spPr>
      </p:pic>
      <p:pic>
        <p:nvPicPr>
          <p:cNvPr id="7" name="Graphic 6" descr="Building with solid fill">
            <a:extLst>
              <a:ext uri="{FF2B5EF4-FFF2-40B4-BE49-F238E27FC236}">
                <a16:creationId xmlns:a16="http://schemas.microsoft.com/office/drawing/2014/main" id="{62D51D36-B9AA-6E9E-045E-21484DC5ED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07788" y="4943102"/>
            <a:ext cx="658091" cy="658091"/>
          </a:xfrm>
          <a:prstGeom prst="rect">
            <a:avLst/>
          </a:prstGeom>
        </p:spPr>
      </p:pic>
    </p:spTree>
    <p:extLst>
      <p:ext uri="{BB962C8B-B14F-4D97-AF65-F5344CB8AC3E}">
        <p14:creationId xmlns:p14="http://schemas.microsoft.com/office/powerpoint/2010/main" val="2343490041"/>
      </p:ext>
    </p:extLst>
  </p:cSld>
  <p:clrMapOvr>
    <a:masterClrMapping/>
  </p:clrMapOvr>
</p:sld>
</file>

<file path=ppt/theme/theme1.xml><?xml version="1.0" encoding="utf-8"?>
<a:theme xmlns:a="http://schemas.openxmlformats.org/drawingml/2006/main" name="Theme1 Infiniti">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nfiniti" id="{F587DB2E-B356-42DD-9A89-9DCD41B33417}" vid="{2F4FDE7A-00E9-48C0-9CE4-749D255A6B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13360</TotalTime>
  <Words>2714</Words>
  <Application>Microsoft Office PowerPoint</Application>
  <PresentationFormat>Widescreen</PresentationFormat>
  <Paragraphs>226</Paragraphs>
  <Slides>16</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4" baseType="lpstr">
      <vt:lpstr>Arial</vt:lpstr>
      <vt:lpstr>Calibri</vt:lpstr>
      <vt:lpstr>Courier New</vt:lpstr>
      <vt:lpstr>Lato</vt:lpstr>
      <vt:lpstr>Times New Roman</vt:lpstr>
      <vt:lpstr>Wingdings</vt:lpstr>
      <vt:lpstr>Theme1 Infiniti</vt:lpstr>
      <vt:lpstr>Microsoft Word Document</vt:lpstr>
      <vt:lpstr>PowerPoint Presentation</vt:lpstr>
      <vt:lpstr>Table of Contents</vt:lpstr>
      <vt:lpstr>PowerPoint Presentation</vt:lpstr>
      <vt:lpstr>Research Objectives</vt:lpstr>
      <vt:lpstr>PowerPoint Presentation</vt:lpstr>
      <vt:lpstr>Initiating Tender Process</vt:lpstr>
      <vt:lpstr>Tender Process Approach (1/2)</vt:lpstr>
      <vt:lpstr>Tender Process Approach (2/2)</vt:lpstr>
      <vt:lpstr>Influential Factors: Auditor Engagement Decisions (1/2)</vt:lpstr>
      <vt:lpstr>Influential Factors: Auditor Engagement Decisions (2/2)</vt:lpstr>
      <vt:lpstr>Selection Process: Bidding vs. Direct Selection (1/2)</vt:lpstr>
      <vt:lpstr>Selection Process: Bidding vs .Direct Selection (2/2)</vt:lpstr>
      <vt:lpstr>PowerPoint Presentation</vt:lpstr>
      <vt:lpstr>Research Methodology</vt:lpstr>
      <vt:lpstr>Glossary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Shiwangi Moreshwar Ukey</dc:creator>
  <cp:lastModifiedBy>Shiwangi Ukey</cp:lastModifiedBy>
  <cp:revision>12</cp:revision>
  <dcterms:created xsi:type="dcterms:W3CDTF">2023-11-14T08:09:58Z</dcterms:created>
  <dcterms:modified xsi:type="dcterms:W3CDTF">2025-04-03T14:55:22Z</dcterms:modified>
</cp:coreProperties>
</file>